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rnoru" charset="1" panose="00000A00000000000000"/>
      <p:regular r:id="rId10"/>
    </p:embeddedFont>
    <p:embeddedFont>
      <p:font typeface="Nadira" charset="1" panose="00000500000000000000"/>
      <p:regular r:id="rId11"/>
    </p:embeddedFont>
    <p:embeddedFont>
      <p:font typeface="Nadira Bold" charset="1" panose="00000700000000000000"/>
      <p:regular r:id="rId12"/>
    </p:embeddedFont>
    <p:embeddedFont>
      <p:font typeface="ヒカリ角ゴ condensed" charset="1" panose="020B0400000000000000"/>
      <p:regular r:id="rId13"/>
    </p:embeddedFont>
    <p:embeddedFont>
      <p:font typeface="ヒカリ角ゴ condensed Bold" charset="1" panose="020B0400000000000000"/>
      <p:regular r:id="rId14"/>
    </p:embeddedFont>
    <p:embeddedFont>
      <p:font typeface="ヒカリ角ゴ condensed Thin" charset="1" panose="020B0400000000000000"/>
      <p:regular r:id="rId15"/>
    </p:embeddedFont>
    <p:embeddedFont>
      <p:font typeface="ヒカリ角ゴ condensed Light" charset="1" panose="020B0400000000000000"/>
      <p:regular r:id="rId16"/>
    </p:embeddedFont>
    <p:embeddedFont>
      <p:font typeface="ヒカリ角ゴ condensed Medium" charset="1" panose="020B0400000000000000"/>
      <p:regular r:id="rId17"/>
    </p:embeddedFont>
    <p:embeddedFont>
      <p:font typeface="ヒカリ角ゴ condensed Heavy" charset="1" panose="020B04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Montserrat" charset="1" panose="00000500000000000000"/>
      <p:regular r:id="rId25"/>
    </p:embeddedFont>
    <p:embeddedFont>
      <p:font typeface="Montserrat Bold" charset="1" panose="00000800000000000000"/>
      <p:regular r:id="rId26"/>
    </p:embeddedFont>
    <p:embeddedFont>
      <p:font typeface="Montserrat Italics" charset="1" panose="00000500000000000000"/>
      <p:regular r:id="rId27"/>
    </p:embeddedFont>
    <p:embeddedFont>
      <p:font typeface="Montserrat Bold Italics" charset="1" panose="00000800000000000000"/>
      <p:regular r:id="rId28"/>
    </p:embeddedFont>
    <p:embeddedFont>
      <p:font typeface="Montserrat Thin" charset="1" panose="00000300000000000000"/>
      <p:regular r:id="rId29"/>
    </p:embeddedFont>
    <p:embeddedFont>
      <p:font typeface="Montserrat Thin Italics" charset="1" panose="00000300000000000000"/>
      <p:regular r:id="rId30"/>
    </p:embeddedFont>
    <p:embeddedFont>
      <p:font typeface="Montserrat Extra-Light" charset="1" panose="00000300000000000000"/>
      <p:regular r:id="rId31"/>
    </p:embeddedFont>
    <p:embeddedFont>
      <p:font typeface="Montserrat Extra-Light Italics" charset="1" panose="00000300000000000000"/>
      <p:regular r:id="rId32"/>
    </p:embeddedFont>
    <p:embeddedFont>
      <p:font typeface="Montserrat Light" charset="1" panose="00000400000000000000"/>
      <p:regular r:id="rId33"/>
    </p:embeddedFont>
    <p:embeddedFont>
      <p:font typeface="Montserrat Light Italics" charset="1" panose="00000400000000000000"/>
      <p:regular r:id="rId34"/>
    </p:embeddedFont>
    <p:embeddedFont>
      <p:font typeface="Montserrat Medium" charset="1" panose="00000600000000000000"/>
      <p:regular r:id="rId35"/>
    </p:embeddedFont>
    <p:embeddedFont>
      <p:font typeface="Montserrat Medium Italics" charset="1" panose="00000600000000000000"/>
      <p:regular r:id="rId36"/>
    </p:embeddedFont>
    <p:embeddedFont>
      <p:font typeface="Montserrat Semi-Bold" charset="1" panose="00000700000000000000"/>
      <p:regular r:id="rId37"/>
    </p:embeddedFont>
    <p:embeddedFont>
      <p:font typeface="Montserrat Semi-Bold Italics" charset="1" panose="00000700000000000000"/>
      <p:regular r:id="rId38"/>
    </p:embeddedFont>
    <p:embeddedFont>
      <p:font typeface="Montserrat Ultra-Bold" charset="1" panose="00000900000000000000"/>
      <p:regular r:id="rId39"/>
    </p:embeddedFont>
    <p:embeddedFont>
      <p:font typeface="Montserrat Ultra-Bold Italics" charset="1" panose="00000900000000000000"/>
      <p:regular r:id="rId40"/>
    </p:embeddedFont>
    <p:embeddedFont>
      <p:font typeface="Montserrat Heavy" charset="1" panose="00000A00000000000000"/>
      <p:regular r:id="rId41"/>
    </p:embeddedFont>
    <p:embeddedFont>
      <p:font typeface="Montserrat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37.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39.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4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https://github.com/febifebriyantisb" TargetMode="External" Type="http://schemas.openxmlformats.org/officeDocument/2006/relationships/hyperlink"/><Relationship Id="rId16" Target="https://www.linkedin.com/in/febifebriyantisb/" TargetMode="External" Type="http://schemas.openxmlformats.org/officeDocument/2006/relationships/hyperlink"/><Relationship Id="rId2" Target="../media/image10.png" Type="http://schemas.openxmlformats.org/officeDocument/2006/relationships/image"/><Relationship Id="rId3" Target="../media/image11.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3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333982" y="-362546"/>
            <a:ext cx="18904375" cy="10995237"/>
            <a:chOff x="0" y="0"/>
            <a:chExt cx="4978930" cy="2895865"/>
          </a:xfrm>
        </p:grpSpPr>
        <p:sp>
          <p:nvSpPr>
            <p:cNvPr name="Freeform 4" id="4"/>
            <p:cNvSpPr/>
            <p:nvPr/>
          </p:nvSpPr>
          <p:spPr>
            <a:xfrm flipH="false" flipV="false" rot="0">
              <a:off x="0" y="0"/>
              <a:ext cx="4978930" cy="2895865"/>
            </a:xfrm>
            <a:custGeom>
              <a:avLst/>
              <a:gdLst/>
              <a:ahLst/>
              <a:cxnLst/>
              <a:rect r="r" b="b" t="t" l="l"/>
              <a:pathLst>
                <a:path h="2895865" w="4978930">
                  <a:moveTo>
                    <a:pt x="0" y="0"/>
                  </a:moveTo>
                  <a:lnTo>
                    <a:pt x="4978930" y="0"/>
                  </a:lnTo>
                  <a:lnTo>
                    <a:pt x="4978930" y="2895865"/>
                  </a:lnTo>
                  <a:lnTo>
                    <a:pt x="0" y="2895865"/>
                  </a:lnTo>
                  <a:close/>
                </a:path>
              </a:pathLst>
            </a:custGeom>
            <a:solidFill>
              <a:srgbClr val="100C0C">
                <a:alpha val="95686"/>
              </a:srgbClr>
            </a:solidFill>
          </p:spPr>
        </p:sp>
        <p:sp>
          <p:nvSpPr>
            <p:cNvPr name="TextBox 5" id="5"/>
            <p:cNvSpPr txBox="true"/>
            <p:nvPr/>
          </p:nvSpPr>
          <p:spPr>
            <a:xfrm>
              <a:off x="0" y="-47625"/>
              <a:ext cx="4978930" cy="29434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67537" y="377807"/>
            <a:ext cx="17501337" cy="9514531"/>
            <a:chOff x="0" y="0"/>
            <a:chExt cx="4609406" cy="2505885"/>
          </a:xfrm>
        </p:grpSpPr>
        <p:sp>
          <p:nvSpPr>
            <p:cNvPr name="Freeform 7" id="7"/>
            <p:cNvSpPr/>
            <p:nvPr/>
          </p:nvSpPr>
          <p:spPr>
            <a:xfrm flipH="false" flipV="false" rot="0">
              <a:off x="0" y="0"/>
              <a:ext cx="4609406" cy="2505885"/>
            </a:xfrm>
            <a:custGeom>
              <a:avLst/>
              <a:gdLst/>
              <a:ahLst/>
              <a:cxnLst/>
              <a:rect r="r" b="b" t="t" l="l"/>
              <a:pathLst>
                <a:path h="2505885" w="4609406">
                  <a:moveTo>
                    <a:pt x="0" y="0"/>
                  </a:moveTo>
                  <a:lnTo>
                    <a:pt x="4609406" y="0"/>
                  </a:lnTo>
                  <a:lnTo>
                    <a:pt x="4609406" y="2505885"/>
                  </a:lnTo>
                  <a:lnTo>
                    <a:pt x="0" y="2505885"/>
                  </a:lnTo>
                  <a:close/>
                </a:path>
              </a:pathLst>
            </a:custGeom>
            <a:solidFill>
              <a:srgbClr val="000000">
                <a:alpha val="0"/>
              </a:srgbClr>
            </a:solidFill>
            <a:ln w="314325" cap="sq">
              <a:solidFill>
                <a:srgbClr val="F64912"/>
              </a:solidFill>
              <a:prstDash val="solid"/>
              <a:miter/>
            </a:ln>
          </p:spPr>
        </p:sp>
        <p:sp>
          <p:nvSpPr>
            <p:cNvPr name="TextBox 8" id="8"/>
            <p:cNvSpPr txBox="true"/>
            <p:nvPr/>
          </p:nvSpPr>
          <p:spPr>
            <a:xfrm>
              <a:off x="0" y="-47625"/>
              <a:ext cx="4609406" cy="255351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505497" y="3997318"/>
            <a:ext cx="4322355" cy="43223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4912"/>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740821" y="4216653"/>
            <a:ext cx="3883701" cy="3883685"/>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4724" t="0" r="-14724" b="0"/>
              </a:stretch>
            </a:blipFill>
          </p:spPr>
        </p:sp>
      </p:grpSp>
      <p:grpSp>
        <p:nvGrpSpPr>
          <p:cNvPr name="Group 14" id="14"/>
          <p:cNvGrpSpPr/>
          <p:nvPr/>
        </p:nvGrpSpPr>
        <p:grpSpPr>
          <a:xfrm rot="0">
            <a:off x="13011754" y="4782440"/>
            <a:ext cx="3826817" cy="38268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4912"/>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215084" y="4985777"/>
            <a:ext cx="3420156" cy="342014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50093" b="0"/>
              </a:stretch>
            </a:blipFill>
          </p:spPr>
        </p:sp>
      </p:grpSp>
      <p:grpSp>
        <p:nvGrpSpPr>
          <p:cNvPr name="Group 19" id="19"/>
          <p:cNvGrpSpPr/>
          <p:nvPr/>
        </p:nvGrpSpPr>
        <p:grpSpPr>
          <a:xfrm rot="0">
            <a:off x="12379748" y="946569"/>
            <a:ext cx="4687022" cy="468702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4912"/>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607947" y="1174776"/>
            <a:ext cx="4230624" cy="4230607"/>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1382" t="-22117" r="-79250" b="-9528"/>
              </a:stretch>
            </a:blipFill>
          </p:spPr>
        </p:sp>
      </p:grpSp>
      <p:sp>
        <p:nvSpPr>
          <p:cNvPr name="Freeform 24" id="24"/>
          <p:cNvSpPr/>
          <p:nvPr/>
        </p:nvSpPr>
        <p:spPr>
          <a:xfrm flipH="false" flipV="false" rot="0">
            <a:off x="1572079" y="1450172"/>
            <a:ext cx="634682" cy="645166"/>
          </a:xfrm>
          <a:custGeom>
            <a:avLst/>
            <a:gdLst/>
            <a:ahLst/>
            <a:cxnLst/>
            <a:rect r="r" b="b" t="t" l="l"/>
            <a:pathLst>
              <a:path h="645166" w="634682">
                <a:moveTo>
                  <a:pt x="0" y="0"/>
                </a:moveTo>
                <a:lnTo>
                  <a:pt x="634681" y="0"/>
                </a:lnTo>
                <a:lnTo>
                  <a:pt x="634681"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1522146" y="8082986"/>
            <a:ext cx="3587319" cy="741947"/>
            <a:chOff x="0" y="0"/>
            <a:chExt cx="1019061" cy="210767"/>
          </a:xfrm>
        </p:grpSpPr>
        <p:sp>
          <p:nvSpPr>
            <p:cNvPr name="Freeform 26" id="26"/>
            <p:cNvSpPr/>
            <p:nvPr/>
          </p:nvSpPr>
          <p:spPr>
            <a:xfrm flipH="false" flipV="false" rot="0">
              <a:off x="0" y="0"/>
              <a:ext cx="1019062" cy="210767"/>
            </a:xfrm>
            <a:custGeom>
              <a:avLst/>
              <a:gdLst/>
              <a:ahLst/>
              <a:cxnLst/>
              <a:rect r="r" b="b" t="t" l="l"/>
              <a:pathLst>
                <a:path h="210767" w="1019062">
                  <a:moveTo>
                    <a:pt x="45321" y="0"/>
                  </a:moveTo>
                  <a:lnTo>
                    <a:pt x="973741" y="0"/>
                  </a:lnTo>
                  <a:cubicBezTo>
                    <a:pt x="998771" y="0"/>
                    <a:pt x="1019062" y="20291"/>
                    <a:pt x="1019062" y="45321"/>
                  </a:cubicBezTo>
                  <a:lnTo>
                    <a:pt x="1019062" y="165446"/>
                  </a:lnTo>
                  <a:cubicBezTo>
                    <a:pt x="1019062" y="190476"/>
                    <a:pt x="998771" y="210767"/>
                    <a:pt x="973741" y="210767"/>
                  </a:cubicBezTo>
                  <a:lnTo>
                    <a:pt x="45321" y="210767"/>
                  </a:lnTo>
                  <a:cubicBezTo>
                    <a:pt x="20291" y="210767"/>
                    <a:pt x="0" y="190476"/>
                    <a:pt x="0" y="165446"/>
                  </a:cubicBezTo>
                  <a:lnTo>
                    <a:pt x="0" y="45321"/>
                  </a:lnTo>
                  <a:cubicBezTo>
                    <a:pt x="0" y="20291"/>
                    <a:pt x="20291" y="0"/>
                    <a:pt x="45321" y="0"/>
                  </a:cubicBezTo>
                  <a:close/>
                </a:path>
              </a:pathLst>
            </a:custGeom>
            <a:solidFill>
              <a:srgbClr val="F24C18"/>
            </a:solidFill>
          </p:spPr>
        </p:sp>
        <p:sp>
          <p:nvSpPr>
            <p:cNvPr name="TextBox 27" id="27"/>
            <p:cNvSpPr txBox="true"/>
            <p:nvPr/>
          </p:nvSpPr>
          <p:spPr>
            <a:xfrm>
              <a:off x="0" y="-47625"/>
              <a:ext cx="1019061" cy="258392"/>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6869911" y="8180622"/>
            <a:ext cx="966565" cy="511352"/>
          </a:xfrm>
          <a:custGeom>
            <a:avLst/>
            <a:gdLst/>
            <a:ahLst/>
            <a:cxnLst/>
            <a:rect r="r" b="b" t="t" l="l"/>
            <a:pathLst>
              <a:path h="511352" w="966565">
                <a:moveTo>
                  <a:pt x="0" y="0"/>
                </a:moveTo>
                <a:lnTo>
                  <a:pt x="966565" y="0"/>
                </a:lnTo>
                <a:lnTo>
                  <a:pt x="966565" y="511351"/>
                </a:lnTo>
                <a:lnTo>
                  <a:pt x="0" y="511351"/>
                </a:lnTo>
                <a:lnTo>
                  <a:pt x="0" y="0"/>
                </a:lnTo>
                <a:close/>
              </a:path>
            </a:pathLst>
          </a:custGeom>
          <a:blipFill>
            <a:blip r:embed="rId8">
              <a:extLst>
                <a:ext uri="{96DAC541-7B7A-43D3-8B79-37D633B846F1}">
                  <asvg:svgBlip xmlns:asvg="http://schemas.microsoft.com/office/drawing/2016/SVG/main" r:embed="rId9"/>
                </a:ext>
              </a:extLst>
            </a:blip>
            <a:stretch>
              <a:fillRect l="0" t="0" r="-33560" b="-152458"/>
            </a:stretch>
          </a:blipFill>
        </p:spPr>
      </p:sp>
      <p:sp>
        <p:nvSpPr>
          <p:cNvPr name="Freeform 29" id="29"/>
          <p:cNvSpPr/>
          <p:nvPr/>
        </p:nvSpPr>
        <p:spPr>
          <a:xfrm flipH="false" flipV="false" rot="0">
            <a:off x="10810240" y="1807859"/>
            <a:ext cx="554943" cy="1290953"/>
          </a:xfrm>
          <a:custGeom>
            <a:avLst/>
            <a:gdLst/>
            <a:ahLst/>
            <a:cxnLst/>
            <a:rect r="r" b="b" t="t" l="l"/>
            <a:pathLst>
              <a:path h="1290953" w="554943">
                <a:moveTo>
                  <a:pt x="0" y="0"/>
                </a:moveTo>
                <a:lnTo>
                  <a:pt x="554943" y="0"/>
                </a:lnTo>
                <a:lnTo>
                  <a:pt x="554943" y="1290953"/>
                </a:lnTo>
                <a:lnTo>
                  <a:pt x="0" y="1290953"/>
                </a:lnTo>
                <a:lnTo>
                  <a:pt x="0" y="0"/>
                </a:lnTo>
                <a:close/>
              </a:path>
            </a:pathLst>
          </a:custGeom>
          <a:blipFill>
            <a:blip r:embed="rId8">
              <a:extLst>
                <a:ext uri="{96DAC541-7B7A-43D3-8B79-37D633B846F1}">
                  <asvg:svgBlip xmlns:asvg="http://schemas.microsoft.com/office/drawing/2016/SVG/main" r:embed="rId9"/>
                </a:ext>
              </a:extLst>
            </a:blip>
            <a:stretch>
              <a:fillRect l="0" t="0" r="-132628" b="0"/>
            </a:stretch>
          </a:blipFill>
        </p:spPr>
      </p:sp>
      <p:sp>
        <p:nvSpPr>
          <p:cNvPr name="TextBox 30" id="30"/>
          <p:cNvSpPr txBox="true"/>
          <p:nvPr/>
        </p:nvSpPr>
        <p:spPr>
          <a:xfrm rot="0">
            <a:off x="1622011" y="2936887"/>
            <a:ext cx="7750136" cy="2102355"/>
          </a:xfrm>
          <a:prstGeom prst="rect">
            <a:avLst/>
          </a:prstGeom>
        </p:spPr>
        <p:txBody>
          <a:bodyPr anchor="t" rtlCol="false" tIns="0" lIns="0" bIns="0" rIns="0">
            <a:spAutoFit/>
          </a:bodyPr>
          <a:lstStyle/>
          <a:p>
            <a:pPr>
              <a:lnSpc>
                <a:spcPts val="17127"/>
              </a:lnSpc>
            </a:pPr>
            <a:r>
              <a:rPr lang="en-US" sz="12233" spc="538">
                <a:solidFill>
                  <a:srgbClr val="F24C18"/>
                </a:solidFill>
                <a:latin typeface="ヒカリ角ゴ condensed Heavy"/>
              </a:rPr>
              <a:t>DATA</a:t>
            </a:r>
          </a:p>
        </p:txBody>
      </p:sp>
      <p:sp>
        <p:nvSpPr>
          <p:cNvPr name="TextBox 31" id="31"/>
          <p:cNvSpPr txBox="true"/>
          <p:nvPr/>
        </p:nvSpPr>
        <p:spPr>
          <a:xfrm rot="0">
            <a:off x="1572079" y="4635038"/>
            <a:ext cx="7174637" cy="1691185"/>
          </a:xfrm>
          <a:prstGeom prst="rect">
            <a:avLst/>
          </a:prstGeom>
        </p:spPr>
        <p:txBody>
          <a:bodyPr anchor="t" rtlCol="false" tIns="0" lIns="0" bIns="0" rIns="0">
            <a:spAutoFit/>
          </a:bodyPr>
          <a:lstStyle/>
          <a:p>
            <a:pPr>
              <a:lnSpc>
                <a:spcPts val="13885"/>
              </a:lnSpc>
            </a:pPr>
            <a:r>
              <a:rPr lang="en-US" sz="9917" spc="495">
                <a:solidFill>
                  <a:srgbClr val="F64912"/>
                </a:solidFill>
                <a:latin typeface="ヒカリ角ゴ condensed Heavy"/>
              </a:rPr>
              <a:t>ANALYSIS</a:t>
            </a:r>
          </a:p>
        </p:txBody>
      </p:sp>
      <p:sp>
        <p:nvSpPr>
          <p:cNvPr name="TextBox 32" id="32"/>
          <p:cNvSpPr txBox="true"/>
          <p:nvPr/>
        </p:nvSpPr>
        <p:spPr>
          <a:xfrm rot="0">
            <a:off x="1522146" y="6837068"/>
            <a:ext cx="7174637" cy="478944"/>
          </a:xfrm>
          <a:prstGeom prst="rect">
            <a:avLst/>
          </a:prstGeom>
        </p:spPr>
        <p:txBody>
          <a:bodyPr anchor="t" rtlCol="false" tIns="0" lIns="0" bIns="0" rIns="0">
            <a:spAutoFit/>
          </a:bodyPr>
          <a:lstStyle/>
          <a:p>
            <a:pPr>
              <a:lnSpc>
                <a:spcPts val="3971"/>
              </a:lnSpc>
              <a:spcBef>
                <a:spcPct val="0"/>
              </a:spcBef>
            </a:pPr>
            <a:r>
              <a:rPr lang="en-US" sz="2836">
                <a:solidFill>
                  <a:srgbClr val="FFFFFF"/>
                </a:solidFill>
                <a:latin typeface="Montserrat"/>
              </a:rPr>
              <a:t>to help the restaurant stay afloat</a:t>
            </a:r>
          </a:p>
        </p:txBody>
      </p:sp>
      <p:sp>
        <p:nvSpPr>
          <p:cNvPr name="TextBox 33" id="33"/>
          <p:cNvSpPr txBox="true"/>
          <p:nvPr/>
        </p:nvSpPr>
        <p:spPr>
          <a:xfrm rot="0">
            <a:off x="2534552" y="1551496"/>
            <a:ext cx="5663053" cy="394894"/>
          </a:xfrm>
          <a:prstGeom prst="rect">
            <a:avLst/>
          </a:prstGeom>
        </p:spPr>
        <p:txBody>
          <a:bodyPr anchor="t" rtlCol="false" tIns="0" lIns="0" bIns="0" rIns="0">
            <a:spAutoFit/>
          </a:bodyPr>
          <a:lstStyle/>
          <a:p>
            <a:pPr>
              <a:lnSpc>
                <a:spcPts val="3249"/>
              </a:lnSpc>
              <a:spcBef>
                <a:spcPct val="0"/>
              </a:spcBef>
            </a:pPr>
            <a:r>
              <a:rPr lang="en-US" sz="2321">
                <a:solidFill>
                  <a:srgbClr val="FFFFFF"/>
                </a:solidFill>
                <a:latin typeface="Montserrat Italics"/>
              </a:rPr>
              <a:t>DANNY’S DINNER</a:t>
            </a:r>
          </a:p>
        </p:txBody>
      </p:sp>
      <p:sp>
        <p:nvSpPr>
          <p:cNvPr name="TextBox 34" id="34"/>
          <p:cNvSpPr txBox="true"/>
          <p:nvPr/>
        </p:nvSpPr>
        <p:spPr>
          <a:xfrm rot="0">
            <a:off x="1798392" y="8154610"/>
            <a:ext cx="3034827" cy="515750"/>
          </a:xfrm>
          <a:prstGeom prst="rect">
            <a:avLst/>
          </a:prstGeom>
        </p:spPr>
        <p:txBody>
          <a:bodyPr anchor="t" rtlCol="false" tIns="0" lIns="0" bIns="0" rIns="0">
            <a:spAutoFit/>
          </a:bodyPr>
          <a:lstStyle/>
          <a:p>
            <a:pPr algn="ctr">
              <a:lnSpc>
                <a:spcPts val="4376"/>
              </a:lnSpc>
            </a:pPr>
            <a:r>
              <a:rPr lang="en-US" sz="3125" spc="181">
                <a:solidFill>
                  <a:srgbClr val="FFFFFF"/>
                </a:solidFill>
                <a:latin typeface="ヒカリ角ゴ condensed Heavy"/>
              </a:rPr>
              <a:t>PRESENTATION</a:t>
            </a:r>
          </a:p>
        </p:txBody>
      </p:sp>
      <p:sp>
        <p:nvSpPr>
          <p:cNvPr name="TextBox 35" id="35"/>
          <p:cNvSpPr txBox="true"/>
          <p:nvPr/>
        </p:nvSpPr>
        <p:spPr>
          <a:xfrm rot="0">
            <a:off x="12432479" y="9124950"/>
            <a:ext cx="4996904" cy="471805"/>
          </a:xfrm>
          <a:prstGeom prst="rect">
            <a:avLst/>
          </a:prstGeom>
        </p:spPr>
        <p:txBody>
          <a:bodyPr anchor="t" rtlCol="false" tIns="0" lIns="0" bIns="0" rIns="0">
            <a:spAutoFit/>
          </a:bodyPr>
          <a:lstStyle/>
          <a:p>
            <a:pPr algn="ctr">
              <a:lnSpc>
                <a:spcPts val="3920"/>
              </a:lnSpc>
            </a:pPr>
            <a:r>
              <a:rPr lang="en-US" sz="2800">
                <a:solidFill>
                  <a:srgbClr val="FFFFFF"/>
                </a:solidFill>
                <a:latin typeface="Nadira"/>
              </a:rPr>
              <a:t>Febi Febriyanti Salina Berutu~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99520" y="2405463"/>
            <a:ext cx="10350067" cy="3265200"/>
          </a:xfrm>
          <a:custGeom>
            <a:avLst/>
            <a:gdLst/>
            <a:ahLst/>
            <a:cxnLst/>
            <a:rect r="r" b="b" t="t" l="l"/>
            <a:pathLst>
              <a:path h="3265200" w="10350067">
                <a:moveTo>
                  <a:pt x="0" y="0"/>
                </a:moveTo>
                <a:lnTo>
                  <a:pt x="10350067" y="0"/>
                </a:lnTo>
                <a:lnTo>
                  <a:pt x="10350067" y="3265200"/>
                </a:lnTo>
                <a:lnTo>
                  <a:pt x="0" y="3265200"/>
                </a:lnTo>
                <a:lnTo>
                  <a:pt x="0" y="0"/>
                </a:lnTo>
                <a:close/>
              </a:path>
            </a:pathLst>
          </a:custGeom>
          <a:blipFill>
            <a:blip r:embed="rId8"/>
            <a:stretch>
              <a:fillRect l="0" t="0" r="0" b="0"/>
            </a:stretch>
          </a:blipFill>
        </p:spPr>
      </p:sp>
      <p:sp>
        <p:nvSpPr>
          <p:cNvPr name="Freeform 18" id="18"/>
          <p:cNvSpPr/>
          <p:nvPr/>
        </p:nvSpPr>
        <p:spPr>
          <a:xfrm flipH="false" flipV="false" rot="0">
            <a:off x="2818346" y="5949366"/>
            <a:ext cx="4825777" cy="1913378"/>
          </a:xfrm>
          <a:custGeom>
            <a:avLst/>
            <a:gdLst/>
            <a:ahLst/>
            <a:cxnLst/>
            <a:rect r="r" b="b" t="t" l="l"/>
            <a:pathLst>
              <a:path h="1913378" w="4825777">
                <a:moveTo>
                  <a:pt x="0" y="0"/>
                </a:moveTo>
                <a:lnTo>
                  <a:pt x="4825778" y="0"/>
                </a:lnTo>
                <a:lnTo>
                  <a:pt x="4825778" y="1913378"/>
                </a:lnTo>
                <a:lnTo>
                  <a:pt x="0" y="1913378"/>
                </a:lnTo>
                <a:lnTo>
                  <a:pt x="0" y="0"/>
                </a:lnTo>
                <a:close/>
              </a:path>
            </a:pathLst>
          </a:custGeom>
          <a:blipFill>
            <a:blip r:embed="rId9"/>
            <a:stretch>
              <a:fillRect l="0" t="0" r="0" b="0"/>
            </a:stretch>
          </a:blipFill>
        </p:spPr>
      </p:sp>
      <p:sp>
        <p:nvSpPr>
          <p:cNvPr name="Freeform 19" id="19"/>
          <p:cNvSpPr/>
          <p:nvPr/>
        </p:nvSpPr>
        <p:spPr>
          <a:xfrm flipH="false" flipV="false" rot="0">
            <a:off x="4274005" y="5432032"/>
            <a:ext cx="1914461" cy="543228"/>
          </a:xfrm>
          <a:custGeom>
            <a:avLst/>
            <a:gdLst/>
            <a:ahLst/>
            <a:cxnLst/>
            <a:rect r="r" b="b" t="t" l="l"/>
            <a:pathLst>
              <a:path h="543228" w="1914461">
                <a:moveTo>
                  <a:pt x="0" y="0"/>
                </a:moveTo>
                <a:lnTo>
                  <a:pt x="1914460" y="0"/>
                </a:lnTo>
                <a:lnTo>
                  <a:pt x="1914460" y="543228"/>
                </a:lnTo>
                <a:lnTo>
                  <a:pt x="0" y="5432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3603969" y="5568237"/>
            <a:ext cx="3254532" cy="322608"/>
          </a:xfrm>
          <a:prstGeom prst="rect">
            <a:avLst/>
          </a:prstGeom>
        </p:spPr>
        <p:txBody>
          <a:bodyPr anchor="t" rtlCol="false" tIns="0" lIns="0" bIns="0" rIns="0">
            <a:spAutoFit/>
          </a:bodyPr>
          <a:lstStyle/>
          <a:p>
            <a:pPr algn="ctr">
              <a:lnSpc>
                <a:spcPts val="2588"/>
              </a:lnSpc>
            </a:pPr>
            <a:r>
              <a:rPr lang="en-US" sz="2121" spc="252">
                <a:solidFill>
                  <a:srgbClr val="FFFFFF"/>
                </a:solidFill>
                <a:latin typeface="ヒカリ角ゴ condensed Bold"/>
              </a:rPr>
              <a:t>Output</a:t>
            </a:r>
          </a:p>
        </p:txBody>
      </p:sp>
      <p:sp>
        <p:nvSpPr>
          <p:cNvPr name="Freeform 21" id="21"/>
          <p:cNvSpPr/>
          <p:nvPr/>
        </p:nvSpPr>
        <p:spPr>
          <a:xfrm flipH="false" flipV="false" rot="0">
            <a:off x="4119908" y="1911099"/>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442017" y="2039376"/>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Freeform 23" id="23"/>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24" id="24"/>
          <p:cNvSpPr/>
          <p:nvPr/>
        </p:nvSpPr>
        <p:spPr>
          <a:xfrm flipH="false" flipV="false" rot="0">
            <a:off x="11272049" y="4090446"/>
            <a:ext cx="5920576" cy="4114800"/>
          </a:xfrm>
          <a:custGeom>
            <a:avLst/>
            <a:gdLst/>
            <a:ahLst/>
            <a:cxnLst/>
            <a:rect r="r" b="b" t="t" l="l"/>
            <a:pathLst>
              <a:path h="4114800" w="5920576">
                <a:moveTo>
                  <a:pt x="0" y="0"/>
                </a:moveTo>
                <a:lnTo>
                  <a:pt x="5920576" y="0"/>
                </a:lnTo>
                <a:lnTo>
                  <a:pt x="592057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6" id="26"/>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7" id="27"/>
          <p:cNvSpPr txBox="true"/>
          <p:nvPr/>
        </p:nvSpPr>
        <p:spPr>
          <a:xfrm rot="0">
            <a:off x="1726728" y="322584"/>
            <a:ext cx="8112713" cy="1326506"/>
          </a:xfrm>
          <a:prstGeom prst="rect">
            <a:avLst/>
          </a:prstGeom>
        </p:spPr>
        <p:txBody>
          <a:bodyPr anchor="t" rtlCol="false" tIns="0" lIns="0" bIns="0" rIns="0">
            <a:spAutoFit/>
          </a:bodyPr>
          <a:lstStyle/>
          <a:p>
            <a:pPr>
              <a:lnSpc>
                <a:spcPts val="5341"/>
              </a:lnSpc>
            </a:pPr>
            <a:r>
              <a:rPr lang="en-US" sz="3842" spc="138">
                <a:solidFill>
                  <a:srgbClr val="FFFFFF"/>
                </a:solidFill>
                <a:latin typeface="ヒカリ角ゴ condensed"/>
              </a:rPr>
              <a:t>Which item was the most popular for each customer?</a:t>
            </a:r>
          </a:p>
        </p:txBody>
      </p:sp>
      <p:sp>
        <p:nvSpPr>
          <p:cNvPr name="TextBox 28" id="28"/>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each customer's popular menu items</a:t>
            </a:r>
          </a:p>
        </p:txBody>
      </p:sp>
      <p:sp>
        <p:nvSpPr>
          <p:cNvPr name="TextBox 29" id="29"/>
          <p:cNvSpPr txBox="true"/>
          <p:nvPr/>
        </p:nvSpPr>
        <p:spPr>
          <a:xfrm rot="0">
            <a:off x="898816" y="379764"/>
            <a:ext cx="397371"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5</a:t>
            </a:r>
          </a:p>
        </p:txBody>
      </p:sp>
      <p:sp>
        <p:nvSpPr>
          <p:cNvPr name="TextBox 30" id="30"/>
          <p:cNvSpPr txBox="true"/>
          <p:nvPr/>
        </p:nvSpPr>
        <p:spPr>
          <a:xfrm rot="0">
            <a:off x="1068927" y="8243744"/>
            <a:ext cx="9556860" cy="1884464"/>
          </a:xfrm>
          <a:prstGeom prst="rect">
            <a:avLst/>
          </a:prstGeom>
        </p:spPr>
        <p:txBody>
          <a:bodyPr anchor="t" rtlCol="false" tIns="0" lIns="0" bIns="0" rIns="0">
            <a:spAutoFit/>
          </a:bodyPr>
          <a:lstStyle/>
          <a:p>
            <a:pPr>
              <a:lnSpc>
                <a:spcPts val="3756"/>
              </a:lnSpc>
            </a:pPr>
            <a:r>
              <a:rPr lang="en-US" sz="2683" spc="96">
                <a:solidFill>
                  <a:srgbClr val="FFFFFF"/>
                </a:solidFill>
                <a:latin typeface="ヒカリ角ゴ condensed"/>
              </a:rPr>
              <a:t>Customer A and C have the same popular menu, ramen, with a total of 3 purchases. Meanwhile, customer B buys an equal amount of each menu, so there is no specific popular menu for him.</a:t>
            </a:r>
          </a:p>
        </p:txBody>
      </p:sp>
      <p:sp>
        <p:nvSpPr>
          <p:cNvPr name="TextBox 31" id="31"/>
          <p:cNvSpPr txBox="true"/>
          <p:nvPr/>
        </p:nvSpPr>
        <p:spPr>
          <a:xfrm rot="0">
            <a:off x="12019153" y="4485406"/>
            <a:ext cx="4845429" cy="32516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if it is assumed that the most purchased menu is the most favorite menu, then danny can emphasize ramen products are the superior menu of his restaurant and provide attractive offers for every ramen purchase.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1272049" y="4090446"/>
            <a:ext cx="5920576" cy="4114800"/>
          </a:xfrm>
          <a:custGeom>
            <a:avLst/>
            <a:gdLst/>
            <a:ahLst/>
            <a:cxnLst/>
            <a:rect r="r" b="b" t="t" l="l"/>
            <a:pathLst>
              <a:path h="4114800" w="5920576">
                <a:moveTo>
                  <a:pt x="0" y="0"/>
                </a:moveTo>
                <a:lnTo>
                  <a:pt x="5920576" y="0"/>
                </a:lnTo>
                <a:lnTo>
                  <a:pt x="59205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308942" y="3316655"/>
            <a:ext cx="10276155" cy="3665763"/>
          </a:xfrm>
          <a:custGeom>
            <a:avLst/>
            <a:gdLst/>
            <a:ahLst/>
            <a:cxnLst/>
            <a:rect r="r" b="b" t="t" l="l"/>
            <a:pathLst>
              <a:path h="3665763" w="10276155">
                <a:moveTo>
                  <a:pt x="0" y="0"/>
                </a:moveTo>
                <a:lnTo>
                  <a:pt x="10276154" y="0"/>
                </a:lnTo>
                <a:lnTo>
                  <a:pt x="10276154" y="3665763"/>
                </a:lnTo>
                <a:lnTo>
                  <a:pt x="0" y="3665763"/>
                </a:lnTo>
                <a:lnTo>
                  <a:pt x="0" y="0"/>
                </a:lnTo>
                <a:close/>
              </a:path>
            </a:pathLst>
          </a:custGeom>
          <a:blipFill>
            <a:blip r:embed="rId10"/>
            <a:stretch>
              <a:fillRect l="0" t="0" r="0" b="0"/>
            </a:stretch>
          </a:blipFill>
        </p:spPr>
      </p:sp>
      <p:sp>
        <p:nvSpPr>
          <p:cNvPr name="Freeform 20" id="20"/>
          <p:cNvSpPr/>
          <p:nvPr/>
        </p:nvSpPr>
        <p:spPr>
          <a:xfrm flipH="false" flipV="false" rot="0">
            <a:off x="4129433" y="2806973"/>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726728" y="7828697"/>
            <a:ext cx="7268481" cy="1698846"/>
          </a:xfrm>
          <a:custGeom>
            <a:avLst/>
            <a:gdLst/>
            <a:ahLst/>
            <a:cxnLst/>
            <a:rect r="r" b="b" t="t" l="l"/>
            <a:pathLst>
              <a:path h="1698846" w="7268481">
                <a:moveTo>
                  <a:pt x="0" y="0"/>
                </a:moveTo>
                <a:lnTo>
                  <a:pt x="7268481" y="0"/>
                </a:lnTo>
                <a:lnTo>
                  <a:pt x="7268481" y="1698846"/>
                </a:lnTo>
                <a:lnTo>
                  <a:pt x="0" y="1698846"/>
                </a:lnTo>
                <a:lnTo>
                  <a:pt x="0" y="0"/>
                </a:lnTo>
                <a:close/>
              </a:path>
            </a:pathLst>
          </a:custGeom>
          <a:blipFill>
            <a:blip r:embed="rId13"/>
            <a:stretch>
              <a:fillRect l="0" t="0" r="0" b="0"/>
            </a:stretch>
          </a:blipFill>
        </p:spPr>
      </p:sp>
      <p:sp>
        <p:nvSpPr>
          <p:cNvPr name="Freeform 22" id="22"/>
          <p:cNvSpPr/>
          <p:nvPr/>
        </p:nvSpPr>
        <p:spPr>
          <a:xfrm flipH="false" flipV="false" rot="0">
            <a:off x="4231652" y="7322389"/>
            <a:ext cx="2112639" cy="599461"/>
          </a:xfrm>
          <a:custGeom>
            <a:avLst/>
            <a:gdLst/>
            <a:ahLst/>
            <a:cxnLst/>
            <a:rect r="r" b="b" t="t" l="l"/>
            <a:pathLst>
              <a:path h="599461" w="2112639">
                <a:moveTo>
                  <a:pt x="0" y="0"/>
                </a:moveTo>
                <a:lnTo>
                  <a:pt x="2112639" y="0"/>
                </a:lnTo>
                <a:lnTo>
                  <a:pt x="2112639" y="599462"/>
                </a:lnTo>
                <a:lnTo>
                  <a:pt x="0" y="5994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492256" y="7472694"/>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sp>
        <p:nvSpPr>
          <p:cNvPr name="TextBox 24" id="24"/>
          <p:cNvSpPr txBox="true"/>
          <p:nvPr/>
        </p:nvSpPr>
        <p:spPr>
          <a:xfrm rot="0">
            <a:off x="3451542" y="2935249"/>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TextBox 25" id="25"/>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6" id="26"/>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Insight</a:t>
            </a:r>
          </a:p>
        </p:txBody>
      </p:sp>
      <p:sp>
        <p:nvSpPr>
          <p:cNvPr name="TextBox 27" id="27"/>
          <p:cNvSpPr txBox="true"/>
          <p:nvPr/>
        </p:nvSpPr>
        <p:spPr>
          <a:xfrm rot="0">
            <a:off x="1962262" y="345609"/>
            <a:ext cx="8699034" cy="1823450"/>
          </a:xfrm>
          <a:prstGeom prst="rect">
            <a:avLst/>
          </a:prstGeom>
        </p:spPr>
        <p:txBody>
          <a:bodyPr anchor="t" rtlCol="false" tIns="0" lIns="0" bIns="0" rIns="0">
            <a:spAutoFit/>
          </a:bodyPr>
          <a:lstStyle/>
          <a:p>
            <a:pPr>
              <a:lnSpc>
                <a:spcPts val="4803"/>
              </a:lnSpc>
            </a:pPr>
            <a:r>
              <a:rPr lang="en-US" sz="3842" spc="138">
                <a:solidFill>
                  <a:srgbClr val="FFFFFF"/>
                </a:solidFill>
                <a:latin typeface="ヒカリ角ゴ condensed"/>
              </a:rPr>
              <a:t>Which item was purchased just before the customer became a member?</a:t>
            </a:r>
          </a:p>
        </p:txBody>
      </p:sp>
      <p:sp>
        <p:nvSpPr>
          <p:cNvPr name="TextBox 28" id="28"/>
          <p:cNvSpPr txBox="true"/>
          <p:nvPr/>
        </p:nvSpPr>
        <p:spPr>
          <a:xfrm rot="0">
            <a:off x="-3252015" y="370239"/>
            <a:ext cx="869903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6</a:t>
            </a:r>
          </a:p>
        </p:txBody>
      </p:sp>
      <p:sp>
        <p:nvSpPr>
          <p:cNvPr name="TextBox 29" id="29"/>
          <p:cNvSpPr txBox="true"/>
          <p:nvPr/>
        </p:nvSpPr>
        <p:spPr>
          <a:xfrm rot="0">
            <a:off x="12019153" y="4522044"/>
            <a:ext cx="4845429" cy="32516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Customer A last bought curry and sushi before becoming a member, while customer B only bought sushi.</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Customer C is not shown because he is not a member yet.</a:t>
            </a:r>
          </a:p>
        </p:txBody>
      </p:sp>
      <p:sp>
        <p:nvSpPr>
          <p:cNvPr name="TextBox 30" id="30"/>
          <p:cNvSpPr txBox="true"/>
          <p:nvPr/>
        </p:nvSpPr>
        <p:spPr>
          <a:xfrm rot="0">
            <a:off x="10987018" y="302682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It is assumed that customer A becomes a member first before making a purchase on 2021-01-07.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0743557" y="4109496"/>
            <a:ext cx="6515743" cy="4528442"/>
          </a:xfrm>
          <a:custGeom>
            <a:avLst/>
            <a:gdLst/>
            <a:ahLst/>
            <a:cxnLst/>
            <a:rect r="r" b="b" t="t" l="l"/>
            <a:pathLst>
              <a:path h="4528442" w="6515743">
                <a:moveTo>
                  <a:pt x="0" y="0"/>
                </a:moveTo>
                <a:lnTo>
                  <a:pt x="6515743" y="0"/>
                </a:lnTo>
                <a:lnTo>
                  <a:pt x="6515743" y="4528441"/>
                </a:lnTo>
                <a:lnTo>
                  <a:pt x="0" y="45284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40247" y="3289895"/>
            <a:ext cx="10280195" cy="3680070"/>
          </a:xfrm>
          <a:custGeom>
            <a:avLst/>
            <a:gdLst/>
            <a:ahLst/>
            <a:cxnLst/>
            <a:rect r="r" b="b" t="t" l="l"/>
            <a:pathLst>
              <a:path h="3680070" w="10280195">
                <a:moveTo>
                  <a:pt x="0" y="0"/>
                </a:moveTo>
                <a:lnTo>
                  <a:pt x="10280194" y="0"/>
                </a:lnTo>
                <a:lnTo>
                  <a:pt x="10280194" y="3680069"/>
                </a:lnTo>
                <a:lnTo>
                  <a:pt x="0" y="3680069"/>
                </a:lnTo>
                <a:lnTo>
                  <a:pt x="0" y="0"/>
                </a:lnTo>
                <a:close/>
              </a:path>
            </a:pathLst>
          </a:custGeom>
          <a:blipFill>
            <a:blip r:embed="rId10"/>
            <a:stretch>
              <a:fillRect l="0" t="0" r="0" b="0"/>
            </a:stretch>
          </a:blipFill>
        </p:spPr>
      </p:sp>
      <p:sp>
        <p:nvSpPr>
          <p:cNvPr name="Freeform 20" id="20"/>
          <p:cNvSpPr/>
          <p:nvPr/>
        </p:nvSpPr>
        <p:spPr>
          <a:xfrm flipH="false" flipV="false" rot="0">
            <a:off x="4129433" y="2806973"/>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363806" y="7844587"/>
            <a:ext cx="7848331" cy="1455922"/>
          </a:xfrm>
          <a:custGeom>
            <a:avLst/>
            <a:gdLst/>
            <a:ahLst/>
            <a:cxnLst/>
            <a:rect r="r" b="b" t="t" l="l"/>
            <a:pathLst>
              <a:path h="1455922" w="7848331">
                <a:moveTo>
                  <a:pt x="0" y="0"/>
                </a:moveTo>
                <a:lnTo>
                  <a:pt x="7848331" y="0"/>
                </a:lnTo>
                <a:lnTo>
                  <a:pt x="7848331" y="1455922"/>
                </a:lnTo>
                <a:lnTo>
                  <a:pt x="0" y="1455922"/>
                </a:lnTo>
                <a:lnTo>
                  <a:pt x="0" y="0"/>
                </a:lnTo>
                <a:close/>
              </a:path>
            </a:pathLst>
          </a:custGeom>
          <a:blipFill>
            <a:blip r:embed="rId13"/>
            <a:stretch>
              <a:fillRect l="0" t="0" r="0" b="0"/>
            </a:stretch>
          </a:blipFill>
        </p:spPr>
      </p:sp>
      <p:sp>
        <p:nvSpPr>
          <p:cNvPr name="Freeform 22" id="22"/>
          <p:cNvSpPr/>
          <p:nvPr/>
        </p:nvSpPr>
        <p:spPr>
          <a:xfrm flipH="false" flipV="false" rot="0">
            <a:off x="4231652" y="7322389"/>
            <a:ext cx="2112639" cy="599461"/>
          </a:xfrm>
          <a:custGeom>
            <a:avLst/>
            <a:gdLst/>
            <a:ahLst/>
            <a:cxnLst/>
            <a:rect r="r" b="b" t="t" l="l"/>
            <a:pathLst>
              <a:path h="599461" w="2112639">
                <a:moveTo>
                  <a:pt x="0" y="0"/>
                </a:moveTo>
                <a:lnTo>
                  <a:pt x="2112639" y="0"/>
                </a:lnTo>
                <a:lnTo>
                  <a:pt x="2112639" y="599462"/>
                </a:lnTo>
                <a:lnTo>
                  <a:pt x="0" y="5994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492256" y="7472694"/>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sp>
        <p:nvSpPr>
          <p:cNvPr name="TextBox 24" id="24"/>
          <p:cNvSpPr txBox="true"/>
          <p:nvPr/>
        </p:nvSpPr>
        <p:spPr>
          <a:xfrm rot="0">
            <a:off x="3451542" y="2935249"/>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TextBox 25" id="25"/>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6" id="26"/>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Insight</a:t>
            </a:r>
          </a:p>
        </p:txBody>
      </p:sp>
      <p:sp>
        <p:nvSpPr>
          <p:cNvPr name="TextBox 27" id="27"/>
          <p:cNvSpPr txBox="true"/>
          <p:nvPr/>
        </p:nvSpPr>
        <p:spPr>
          <a:xfrm rot="0">
            <a:off x="1897607" y="328999"/>
            <a:ext cx="8699034" cy="1823450"/>
          </a:xfrm>
          <a:prstGeom prst="rect">
            <a:avLst/>
          </a:prstGeom>
        </p:spPr>
        <p:txBody>
          <a:bodyPr anchor="t" rtlCol="false" tIns="0" lIns="0" bIns="0" rIns="0">
            <a:spAutoFit/>
          </a:bodyPr>
          <a:lstStyle/>
          <a:p>
            <a:pPr>
              <a:lnSpc>
                <a:spcPts val="4803"/>
              </a:lnSpc>
            </a:pPr>
            <a:r>
              <a:rPr lang="en-US" sz="3842" spc="138">
                <a:solidFill>
                  <a:srgbClr val="FFFFFF"/>
                </a:solidFill>
                <a:latin typeface="ヒカリ角ゴ condensed"/>
              </a:rPr>
              <a:t>Which item was purchased first by the customer after they became a member?</a:t>
            </a:r>
          </a:p>
        </p:txBody>
      </p:sp>
      <p:sp>
        <p:nvSpPr>
          <p:cNvPr name="TextBox 28" id="28"/>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It is assumed that customer A becomes a member first before making a purchase on 2021-01-07.</a:t>
            </a:r>
          </a:p>
        </p:txBody>
      </p:sp>
      <p:sp>
        <p:nvSpPr>
          <p:cNvPr name="TextBox 29" id="29"/>
          <p:cNvSpPr txBox="true"/>
          <p:nvPr/>
        </p:nvSpPr>
        <p:spPr>
          <a:xfrm rot="0">
            <a:off x="11482778" y="4528840"/>
            <a:ext cx="5580869" cy="361355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After becoming a member, the first menus purchased by customers A and B are curry and sushi, respectively.</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The first menu ordered by customers A and B is the same as the last menu before they became members, indicating that it is their favorite menu.</a:t>
            </a:r>
          </a:p>
        </p:txBody>
      </p:sp>
      <p:sp>
        <p:nvSpPr>
          <p:cNvPr name="TextBox 30" id="30"/>
          <p:cNvSpPr txBox="true"/>
          <p:nvPr/>
        </p:nvSpPr>
        <p:spPr>
          <a:xfrm rot="0">
            <a:off x="-3252015" y="370239"/>
            <a:ext cx="869903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0873437" y="4090446"/>
            <a:ext cx="6490638" cy="4510993"/>
          </a:xfrm>
          <a:custGeom>
            <a:avLst/>
            <a:gdLst/>
            <a:ahLst/>
            <a:cxnLst/>
            <a:rect r="r" b="b" t="t" l="l"/>
            <a:pathLst>
              <a:path h="4510993" w="6490638">
                <a:moveTo>
                  <a:pt x="0" y="0"/>
                </a:moveTo>
                <a:lnTo>
                  <a:pt x="6490638" y="0"/>
                </a:lnTo>
                <a:lnTo>
                  <a:pt x="6490638" y="4510993"/>
                </a:lnTo>
                <a:lnTo>
                  <a:pt x="0" y="4510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619759" y="3093163"/>
            <a:ext cx="9336426" cy="4350956"/>
          </a:xfrm>
          <a:custGeom>
            <a:avLst/>
            <a:gdLst/>
            <a:ahLst/>
            <a:cxnLst/>
            <a:rect r="r" b="b" t="t" l="l"/>
            <a:pathLst>
              <a:path h="4350956" w="9336426">
                <a:moveTo>
                  <a:pt x="0" y="0"/>
                </a:moveTo>
                <a:lnTo>
                  <a:pt x="9336425" y="0"/>
                </a:lnTo>
                <a:lnTo>
                  <a:pt x="9336425" y="4350956"/>
                </a:lnTo>
                <a:lnTo>
                  <a:pt x="0" y="4350956"/>
                </a:lnTo>
                <a:lnTo>
                  <a:pt x="0" y="0"/>
                </a:lnTo>
                <a:close/>
              </a:path>
            </a:pathLst>
          </a:custGeom>
          <a:blipFill>
            <a:blip r:embed="rId10"/>
            <a:stretch>
              <a:fillRect l="0" t="0" r="0" b="0"/>
            </a:stretch>
          </a:blipFill>
        </p:spPr>
      </p:sp>
      <p:sp>
        <p:nvSpPr>
          <p:cNvPr name="Freeform 20" id="20"/>
          <p:cNvSpPr/>
          <p:nvPr/>
        </p:nvSpPr>
        <p:spPr>
          <a:xfrm flipH="false" flipV="false" rot="0">
            <a:off x="4129433" y="2653286"/>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337562" y="8310204"/>
            <a:ext cx="8218913" cy="1237910"/>
          </a:xfrm>
          <a:custGeom>
            <a:avLst/>
            <a:gdLst/>
            <a:ahLst/>
            <a:cxnLst/>
            <a:rect r="r" b="b" t="t" l="l"/>
            <a:pathLst>
              <a:path h="1237910" w="8218913">
                <a:moveTo>
                  <a:pt x="0" y="0"/>
                </a:moveTo>
                <a:lnTo>
                  <a:pt x="8218913" y="0"/>
                </a:lnTo>
                <a:lnTo>
                  <a:pt x="8218913" y="1237911"/>
                </a:lnTo>
                <a:lnTo>
                  <a:pt x="0" y="1237911"/>
                </a:lnTo>
                <a:lnTo>
                  <a:pt x="0" y="0"/>
                </a:lnTo>
                <a:close/>
              </a:path>
            </a:pathLst>
          </a:custGeom>
          <a:blipFill>
            <a:blip r:embed="rId13"/>
            <a:stretch>
              <a:fillRect l="0" t="0" r="0" b="0"/>
            </a:stretch>
          </a:blipFill>
        </p:spPr>
      </p:sp>
      <p:sp>
        <p:nvSpPr>
          <p:cNvPr name="Freeform 22" id="22"/>
          <p:cNvSpPr/>
          <p:nvPr/>
        </p:nvSpPr>
        <p:spPr>
          <a:xfrm flipH="false" flipV="false" rot="0">
            <a:off x="4231652" y="7767969"/>
            <a:ext cx="2112639" cy="599461"/>
          </a:xfrm>
          <a:custGeom>
            <a:avLst/>
            <a:gdLst/>
            <a:ahLst/>
            <a:cxnLst/>
            <a:rect r="r" b="b" t="t" l="l"/>
            <a:pathLst>
              <a:path h="599461" w="2112639">
                <a:moveTo>
                  <a:pt x="0" y="0"/>
                </a:moveTo>
                <a:lnTo>
                  <a:pt x="2112639" y="0"/>
                </a:lnTo>
                <a:lnTo>
                  <a:pt x="2112639" y="599461"/>
                </a:lnTo>
                <a:lnTo>
                  <a:pt x="0" y="5994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492256" y="7918273"/>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sp>
        <p:nvSpPr>
          <p:cNvPr name="TextBox 24" id="24"/>
          <p:cNvSpPr txBox="true"/>
          <p:nvPr/>
        </p:nvSpPr>
        <p:spPr>
          <a:xfrm rot="0">
            <a:off x="3451542" y="2781563"/>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TextBox 25" id="25"/>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6" id="26"/>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Insight</a:t>
            </a:r>
          </a:p>
        </p:txBody>
      </p:sp>
      <p:sp>
        <p:nvSpPr>
          <p:cNvPr name="TextBox 27" id="27"/>
          <p:cNvSpPr txBox="true"/>
          <p:nvPr/>
        </p:nvSpPr>
        <p:spPr>
          <a:xfrm rot="0">
            <a:off x="2031528" y="240659"/>
            <a:ext cx="8699034" cy="1823450"/>
          </a:xfrm>
          <a:prstGeom prst="rect">
            <a:avLst/>
          </a:prstGeom>
        </p:spPr>
        <p:txBody>
          <a:bodyPr anchor="t" rtlCol="false" tIns="0" lIns="0" bIns="0" rIns="0">
            <a:spAutoFit/>
          </a:bodyPr>
          <a:lstStyle/>
          <a:p>
            <a:pPr>
              <a:lnSpc>
                <a:spcPts val="4803"/>
              </a:lnSpc>
            </a:pPr>
            <a:r>
              <a:rPr lang="en-US" sz="3842" spc="138">
                <a:solidFill>
                  <a:srgbClr val="FFFFFF"/>
                </a:solidFill>
                <a:latin typeface="ヒカリ角ゴ condensed"/>
              </a:rPr>
              <a:t>What is the total items and amount spent for each member before they became a member?</a:t>
            </a:r>
          </a:p>
        </p:txBody>
      </p:sp>
      <p:sp>
        <p:nvSpPr>
          <p:cNvPr name="TextBox 28" id="28"/>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each customer's total order before becoming a member.</a:t>
            </a:r>
          </a:p>
        </p:txBody>
      </p:sp>
      <p:sp>
        <p:nvSpPr>
          <p:cNvPr name="TextBox 29" id="29"/>
          <p:cNvSpPr txBox="true"/>
          <p:nvPr/>
        </p:nvSpPr>
        <p:spPr>
          <a:xfrm rot="0">
            <a:off x="11606603" y="4525890"/>
            <a:ext cx="5580869" cy="32516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Customer A spent $25 before becoming a member, showing an increase in transactions when becoming a member of $51. Meanwhile, B's total spending before and after becoming a member can be assumed to be comparable at $40 and $34 respectively.</a:t>
            </a:r>
          </a:p>
        </p:txBody>
      </p:sp>
      <p:sp>
        <p:nvSpPr>
          <p:cNvPr name="TextBox 30" id="30"/>
          <p:cNvSpPr txBox="true"/>
          <p:nvPr/>
        </p:nvSpPr>
        <p:spPr>
          <a:xfrm rot="0">
            <a:off x="-3252015" y="370239"/>
            <a:ext cx="869903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9169144"/>
            <a:ext cx="442863" cy="979853"/>
          </a:xfrm>
          <a:custGeom>
            <a:avLst/>
            <a:gdLst/>
            <a:ahLst/>
            <a:cxnLst/>
            <a:rect r="r" b="b" t="t" l="l"/>
            <a:pathLst>
              <a:path h="979853" w="442863">
                <a:moveTo>
                  <a:pt x="0" y="979854"/>
                </a:moveTo>
                <a:lnTo>
                  <a:pt x="442863" y="979854"/>
                </a:lnTo>
                <a:lnTo>
                  <a:pt x="442863" y="0"/>
                </a:lnTo>
                <a:lnTo>
                  <a:pt x="0" y="0"/>
                </a:lnTo>
                <a:lnTo>
                  <a:pt x="0" y="979854"/>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65064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0784393" y="4166646"/>
            <a:ext cx="6653698" cy="4624320"/>
          </a:xfrm>
          <a:custGeom>
            <a:avLst/>
            <a:gdLst/>
            <a:ahLst/>
            <a:cxnLst/>
            <a:rect r="r" b="b" t="t" l="l"/>
            <a:pathLst>
              <a:path h="4624320" w="6653698">
                <a:moveTo>
                  <a:pt x="0" y="0"/>
                </a:moveTo>
                <a:lnTo>
                  <a:pt x="6653699" y="0"/>
                </a:lnTo>
                <a:lnTo>
                  <a:pt x="6653699" y="4624320"/>
                </a:lnTo>
                <a:lnTo>
                  <a:pt x="0" y="4624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207627" y="3283179"/>
            <a:ext cx="8160690" cy="3432834"/>
          </a:xfrm>
          <a:custGeom>
            <a:avLst/>
            <a:gdLst/>
            <a:ahLst/>
            <a:cxnLst/>
            <a:rect r="r" b="b" t="t" l="l"/>
            <a:pathLst>
              <a:path h="3432834" w="8160690">
                <a:moveTo>
                  <a:pt x="0" y="0"/>
                </a:moveTo>
                <a:lnTo>
                  <a:pt x="8160689" y="0"/>
                </a:lnTo>
                <a:lnTo>
                  <a:pt x="8160689" y="3432834"/>
                </a:lnTo>
                <a:lnTo>
                  <a:pt x="0" y="3432834"/>
                </a:lnTo>
                <a:lnTo>
                  <a:pt x="0" y="0"/>
                </a:lnTo>
                <a:close/>
              </a:path>
            </a:pathLst>
          </a:custGeom>
          <a:blipFill>
            <a:blip r:embed="rId10"/>
            <a:stretch>
              <a:fillRect l="0" t="0" r="0" b="0"/>
            </a:stretch>
          </a:blipFill>
        </p:spPr>
      </p:sp>
      <p:sp>
        <p:nvSpPr>
          <p:cNvPr name="Freeform 20" id="20"/>
          <p:cNvSpPr/>
          <p:nvPr/>
        </p:nvSpPr>
        <p:spPr>
          <a:xfrm flipH="false" flipV="false" rot="0">
            <a:off x="4378237" y="7078500"/>
            <a:ext cx="3612398" cy="1542372"/>
          </a:xfrm>
          <a:custGeom>
            <a:avLst/>
            <a:gdLst/>
            <a:ahLst/>
            <a:cxnLst/>
            <a:rect r="r" b="b" t="t" l="l"/>
            <a:pathLst>
              <a:path h="1542372" w="3612398">
                <a:moveTo>
                  <a:pt x="0" y="0"/>
                </a:moveTo>
                <a:lnTo>
                  <a:pt x="3612398" y="0"/>
                </a:lnTo>
                <a:lnTo>
                  <a:pt x="3612398" y="1542372"/>
                </a:lnTo>
                <a:lnTo>
                  <a:pt x="0" y="1542372"/>
                </a:lnTo>
                <a:lnTo>
                  <a:pt x="0" y="0"/>
                </a:lnTo>
                <a:close/>
              </a:path>
            </a:pathLst>
          </a:custGeom>
          <a:blipFill>
            <a:blip r:embed="rId11"/>
            <a:stretch>
              <a:fillRect l="0" t="0" r="0" b="0"/>
            </a:stretch>
          </a:blipFill>
        </p:spPr>
      </p:sp>
      <p:sp>
        <p:nvSpPr>
          <p:cNvPr name="Freeform 21" id="21"/>
          <p:cNvSpPr/>
          <p:nvPr/>
        </p:nvSpPr>
        <p:spPr>
          <a:xfrm flipH="false" flipV="false" rot="0">
            <a:off x="5316470" y="6594147"/>
            <a:ext cx="1913061" cy="542831"/>
          </a:xfrm>
          <a:custGeom>
            <a:avLst/>
            <a:gdLst/>
            <a:ahLst/>
            <a:cxnLst/>
            <a:rect r="r" b="b" t="t" l="l"/>
            <a:pathLst>
              <a:path h="542831" w="1913061">
                <a:moveTo>
                  <a:pt x="0" y="0"/>
                </a:moveTo>
                <a:lnTo>
                  <a:pt x="1913060" y="0"/>
                </a:lnTo>
                <a:lnTo>
                  <a:pt x="1913060" y="542831"/>
                </a:lnTo>
                <a:lnTo>
                  <a:pt x="0" y="5428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4646924" y="6730252"/>
            <a:ext cx="3252152" cy="322372"/>
          </a:xfrm>
          <a:prstGeom prst="rect">
            <a:avLst/>
          </a:prstGeom>
        </p:spPr>
        <p:txBody>
          <a:bodyPr anchor="t" rtlCol="false" tIns="0" lIns="0" bIns="0" rIns="0">
            <a:spAutoFit/>
          </a:bodyPr>
          <a:lstStyle/>
          <a:p>
            <a:pPr algn="ctr">
              <a:lnSpc>
                <a:spcPts val="2586"/>
              </a:lnSpc>
            </a:pPr>
            <a:r>
              <a:rPr lang="en-US" sz="2120" spc="252">
                <a:solidFill>
                  <a:srgbClr val="FFFFFF"/>
                </a:solidFill>
                <a:latin typeface="ヒカリ角ゴ condensed Bold"/>
              </a:rPr>
              <a:t>Output</a:t>
            </a:r>
          </a:p>
        </p:txBody>
      </p:sp>
      <p:sp>
        <p:nvSpPr>
          <p:cNvPr name="Freeform 23" id="23"/>
          <p:cNvSpPr/>
          <p:nvPr/>
        </p:nvSpPr>
        <p:spPr>
          <a:xfrm flipH="false" flipV="false" rot="0">
            <a:off x="5375839" y="2781207"/>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4697948" y="2909484"/>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TextBox 25" id="25"/>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6" id="26"/>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7" id="27"/>
          <p:cNvSpPr txBox="true"/>
          <p:nvPr/>
        </p:nvSpPr>
        <p:spPr>
          <a:xfrm rot="0">
            <a:off x="1779258" y="220236"/>
            <a:ext cx="8699034" cy="2357485"/>
          </a:xfrm>
          <a:prstGeom prst="rect">
            <a:avLst/>
          </a:prstGeom>
        </p:spPr>
        <p:txBody>
          <a:bodyPr anchor="t" rtlCol="false" tIns="0" lIns="0" bIns="0" rIns="0">
            <a:spAutoFit/>
          </a:bodyPr>
          <a:lstStyle/>
          <a:p>
            <a:pPr>
              <a:lnSpc>
                <a:spcPts val="4678"/>
              </a:lnSpc>
            </a:pPr>
            <a:r>
              <a:rPr lang="en-US" sz="3742" spc="134">
                <a:solidFill>
                  <a:srgbClr val="FFFFFF"/>
                </a:solidFill>
                <a:latin typeface="ヒカリ角ゴ condensed"/>
              </a:rPr>
              <a:t>If each $1 spent equates to 10 points and sushi has a 2x points multiplier - how many points would each customer have?</a:t>
            </a:r>
          </a:p>
        </p:txBody>
      </p:sp>
      <p:sp>
        <p:nvSpPr>
          <p:cNvPr name="TextBox 28" id="28"/>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each customer's point total</a:t>
            </a:r>
          </a:p>
        </p:txBody>
      </p:sp>
      <p:sp>
        <p:nvSpPr>
          <p:cNvPr name="TextBox 29" id="29"/>
          <p:cNvSpPr txBox="true"/>
          <p:nvPr/>
        </p:nvSpPr>
        <p:spPr>
          <a:xfrm rot="0">
            <a:off x="11750660" y="4424379"/>
            <a:ext cx="5360612" cy="39755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Danny can improve the point awarding system by considering the type of customer (member/non-member), total purchases, and the restaurant's featured menus. </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Then, reward customers who reach a certain point, e.g. 1000</a:t>
            </a:r>
          </a:p>
        </p:txBody>
      </p:sp>
      <p:sp>
        <p:nvSpPr>
          <p:cNvPr name="TextBox 30" id="30"/>
          <p:cNvSpPr txBox="true"/>
          <p:nvPr/>
        </p:nvSpPr>
        <p:spPr>
          <a:xfrm rot="0">
            <a:off x="-3252015" y="370239"/>
            <a:ext cx="869903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9</a:t>
            </a:r>
          </a:p>
        </p:txBody>
      </p:sp>
      <p:sp>
        <p:nvSpPr>
          <p:cNvPr name="TextBox 31" id="31"/>
          <p:cNvSpPr txBox="true"/>
          <p:nvPr/>
        </p:nvSpPr>
        <p:spPr>
          <a:xfrm rot="0">
            <a:off x="1082661" y="9026269"/>
            <a:ext cx="8883773" cy="931964"/>
          </a:xfrm>
          <a:prstGeom prst="rect">
            <a:avLst/>
          </a:prstGeom>
        </p:spPr>
        <p:txBody>
          <a:bodyPr anchor="t" rtlCol="false" tIns="0" lIns="0" bIns="0" rIns="0">
            <a:spAutoFit/>
          </a:bodyPr>
          <a:lstStyle/>
          <a:p>
            <a:pPr>
              <a:lnSpc>
                <a:spcPts val="3756"/>
              </a:lnSpc>
            </a:pPr>
            <a:r>
              <a:rPr lang="en-US" sz="2683" spc="96">
                <a:solidFill>
                  <a:srgbClr val="FFFFFF"/>
                </a:solidFill>
                <a:latin typeface="ヒカリ角ゴ condensed"/>
              </a:rPr>
              <a:t>The total points owned by each customer A, B, and C are 860, 940, 360 respectively.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76993" y="3780628"/>
            <a:ext cx="10378642" cy="3052542"/>
          </a:xfrm>
          <a:custGeom>
            <a:avLst/>
            <a:gdLst/>
            <a:ahLst/>
            <a:cxnLst/>
            <a:rect r="r" b="b" t="t" l="l"/>
            <a:pathLst>
              <a:path h="3052542" w="10378642">
                <a:moveTo>
                  <a:pt x="0" y="0"/>
                </a:moveTo>
                <a:lnTo>
                  <a:pt x="10378642" y="0"/>
                </a:lnTo>
                <a:lnTo>
                  <a:pt x="10378642" y="3052541"/>
                </a:lnTo>
                <a:lnTo>
                  <a:pt x="0" y="3052541"/>
                </a:lnTo>
                <a:lnTo>
                  <a:pt x="0" y="0"/>
                </a:lnTo>
                <a:close/>
              </a:path>
            </a:pathLst>
          </a:custGeom>
          <a:blipFill>
            <a:blip r:embed="rId8"/>
            <a:stretch>
              <a:fillRect l="0" t="0" r="0" b="0"/>
            </a:stretch>
          </a:blipFill>
        </p:spPr>
      </p:sp>
      <p:sp>
        <p:nvSpPr>
          <p:cNvPr name="Freeform 19" id="19"/>
          <p:cNvSpPr/>
          <p:nvPr/>
        </p:nvSpPr>
        <p:spPr>
          <a:xfrm flipH="false" flipV="false" rot="0">
            <a:off x="3979700" y="7042014"/>
            <a:ext cx="5118141" cy="1310244"/>
          </a:xfrm>
          <a:custGeom>
            <a:avLst/>
            <a:gdLst/>
            <a:ahLst/>
            <a:cxnLst/>
            <a:rect r="r" b="b" t="t" l="l"/>
            <a:pathLst>
              <a:path h="1310244" w="5118141">
                <a:moveTo>
                  <a:pt x="0" y="0"/>
                </a:moveTo>
                <a:lnTo>
                  <a:pt x="5118141" y="0"/>
                </a:lnTo>
                <a:lnTo>
                  <a:pt x="5118141" y="1310244"/>
                </a:lnTo>
                <a:lnTo>
                  <a:pt x="0" y="1310244"/>
                </a:lnTo>
                <a:lnTo>
                  <a:pt x="0" y="0"/>
                </a:lnTo>
                <a:close/>
              </a:path>
            </a:pathLst>
          </a:custGeom>
          <a:blipFill>
            <a:blip r:embed="rId9"/>
            <a:stretch>
              <a:fillRect l="0" t="0" r="0" b="0"/>
            </a:stretch>
          </a:blipFill>
        </p:spPr>
      </p:sp>
      <p:sp>
        <p:nvSpPr>
          <p:cNvPr name="Freeform 20" id="20"/>
          <p:cNvSpPr/>
          <p:nvPr/>
        </p:nvSpPr>
        <p:spPr>
          <a:xfrm flipH="false" flipV="false" rot="0">
            <a:off x="5585827" y="6623619"/>
            <a:ext cx="1774296" cy="503456"/>
          </a:xfrm>
          <a:custGeom>
            <a:avLst/>
            <a:gdLst/>
            <a:ahLst/>
            <a:cxnLst/>
            <a:rect r="r" b="b" t="t" l="l"/>
            <a:pathLst>
              <a:path h="503456" w="1774296">
                <a:moveTo>
                  <a:pt x="0" y="0"/>
                </a:moveTo>
                <a:lnTo>
                  <a:pt x="1774296" y="0"/>
                </a:lnTo>
                <a:lnTo>
                  <a:pt x="1774296" y="503457"/>
                </a:lnTo>
                <a:lnTo>
                  <a:pt x="0" y="5034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4964847" y="6749852"/>
            <a:ext cx="3016256" cy="298989"/>
          </a:xfrm>
          <a:prstGeom prst="rect">
            <a:avLst/>
          </a:prstGeom>
        </p:spPr>
        <p:txBody>
          <a:bodyPr anchor="t" rtlCol="false" tIns="0" lIns="0" bIns="0" rIns="0">
            <a:spAutoFit/>
          </a:bodyPr>
          <a:lstStyle/>
          <a:p>
            <a:pPr algn="ctr">
              <a:lnSpc>
                <a:spcPts val="2398"/>
              </a:lnSpc>
            </a:pPr>
            <a:r>
              <a:rPr lang="en-US" sz="1966" spc="233">
                <a:solidFill>
                  <a:srgbClr val="FFFFFF"/>
                </a:solidFill>
                <a:latin typeface="ヒカリ角ゴ condensed Bold"/>
              </a:rPr>
              <a:t>Output</a:t>
            </a:r>
          </a:p>
        </p:txBody>
      </p:sp>
      <p:sp>
        <p:nvSpPr>
          <p:cNvPr name="Freeform 22" id="22"/>
          <p:cNvSpPr/>
          <p:nvPr/>
        </p:nvSpPr>
        <p:spPr>
          <a:xfrm flipH="false" flipV="false" rot="0">
            <a:off x="6235395" y="3289459"/>
            <a:ext cx="1936905" cy="549597"/>
          </a:xfrm>
          <a:custGeom>
            <a:avLst/>
            <a:gdLst/>
            <a:ahLst/>
            <a:cxnLst/>
            <a:rect r="r" b="b" t="t" l="l"/>
            <a:pathLst>
              <a:path h="549597" w="1936905">
                <a:moveTo>
                  <a:pt x="0" y="0"/>
                </a:moveTo>
                <a:lnTo>
                  <a:pt x="1936905" y="0"/>
                </a:lnTo>
                <a:lnTo>
                  <a:pt x="1936905" y="549597"/>
                </a:lnTo>
                <a:lnTo>
                  <a:pt x="0" y="5495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5557504" y="3417735"/>
            <a:ext cx="3292687" cy="335915"/>
          </a:xfrm>
          <a:prstGeom prst="rect">
            <a:avLst/>
          </a:prstGeom>
        </p:spPr>
        <p:txBody>
          <a:bodyPr anchor="t" rtlCol="false" tIns="0" lIns="0" bIns="0" rIns="0">
            <a:spAutoFit/>
          </a:bodyPr>
          <a:lstStyle/>
          <a:p>
            <a:pPr algn="ctr">
              <a:lnSpc>
                <a:spcPts val="2618"/>
              </a:lnSpc>
            </a:pPr>
            <a:r>
              <a:rPr lang="en-US" sz="2146" spc="255">
                <a:solidFill>
                  <a:srgbClr val="FFFFFF"/>
                </a:solidFill>
                <a:latin typeface="ヒカリ角ゴ condensed Bold"/>
              </a:rPr>
              <a:t>Query</a:t>
            </a:r>
          </a:p>
        </p:txBody>
      </p:sp>
      <p:sp>
        <p:nvSpPr>
          <p:cNvPr name="TextBox 24" id="24"/>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5" id="25"/>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6" id="26"/>
          <p:cNvSpPr txBox="true"/>
          <p:nvPr/>
        </p:nvSpPr>
        <p:spPr>
          <a:xfrm rot="0">
            <a:off x="1726728" y="253613"/>
            <a:ext cx="8699034" cy="2721340"/>
          </a:xfrm>
          <a:prstGeom prst="rect">
            <a:avLst/>
          </a:prstGeom>
        </p:spPr>
        <p:txBody>
          <a:bodyPr anchor="t" rtlCol="false" tIns="0" lIns="0" bIns="0" rIns="0">
            <a:spAutoFit/>
          </a:bodyPr>
          <a:lstStyle/>
          <a:p>
            <a:pPr>
              <a:lnSpc>
                <a:spcPts val="4303"/>
              </a:lnSpc>
            </a:pPr>
            <a:r>
              <a:rPr lang="en-US" sz="3442" spc="123">
                <a:solidFill>
                  <a:srgbClr val="FFFFFF"/>
                </a:solidFill>
                <a:latin typeface="ヒカリ角ゴ condensed"/>
              </a:rPr>
              <a:t>In the first week after a customer joins the program (including their join date) they earn 2x points on all items, not just sushi. H</a:t>
            </a:r>
            <a:r>
              <a:rPr lang="en-US" sz="3442" spc="123">
                <a:solidFill>
                  <a:srgbClr val="FFFFFF"/>
                </a:solidFill>
                <a:latin typeface="ヒカリ角ゴ condensed"/>
              </a:rPr>
              <a:t>ow many points do customer A and B have at the end of January? </a:t>
            </a:r>
          </a:p>
        </p:txBody>
      </p:sp>
      <p:sp>
        <p:nvSpPr>
          <p:cNvPr name="TextBox 27" id="27"/>
          <p:cNvSpPr txBox="true"/>
          <p:nvPr/>
        </p:nvSpPr>
        <p:spPr>
          <a:xfrm rot="0">
            <a:off x="-3252015" y="370239"/>
            <a:ext cx="869903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10</a:t>
            </a:r>
          </a:p>
        </p:txBody>
      </p:sp>
      <p:sp>
        <p:nvSpPr>
          <p:cNvPr name="Freeform 28" id="28"/>
          <p:cNvSpPr/>
          <p:nvPr/>
        </p:nvSpPr>
        <p:spPr>
          <a:xfrm flipH="false" flipV="false" rot="0">
            <a:off x="10784393" y="4166646"/>
            <a:ext cx="6653698" cy="4624320"/>
          </a:xfrm>
          <a:custGeom>
            <a:avLst/>
            <a:gdLst/>
            <a:ahLst/>
            <a:cxnLst/>
            <a:rect r="r" b="b" t="t" l="l"/>
            <a:pathLst>
              <a:path h="4624320" w="6653698">
                <a:moveTo>
                  <a:pt x="0" y="0"/>
                </a:moveTo>
                <a:lnTo>
                  <a:pt x="6653699" y="0"/>
                </a:lnTo>
                <a:lnTo>
                  <a:pt x="6653699" y="4624320"/>
                </a:lnTo>
                <a:lnTo>
                  <a:pt x="0" y="46243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11750660" y="4424379"/>
            <a:ext cx="5360612" cy="39755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Danny can improve the point awarding system by considering the type of customer (member/non-member), total purchases, and the restaurant's featured menus. </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Then, reward customers who reach a certain point, e.g. 1000</a:t>
            </a:r>
          </a:p>
        </p:txBody>
      </p:sp>
      <p:sp>
        <p:nvSpPr>
          <p:cNvPr name="TextBox 30" id="30"/>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each customer's point total</a:t>
            </a:r>
          </a:p>
        </p:txBody>
      </p:sp>
      <p:sp>
        <p:nvSpPr>
          <p:cNvPr name="TextBox 31" id="31"/>
          <p:cNvSpPr txBox="true"/>
          <p:nvPr/>
        </p:nvSpPr>
        <p:spPr>
          <a:xfrm rot="0">
            <a:off x="1201090" y="8877523"/>
            <a:ext cx="8883773" cy="931964"/>
          </a:xfrm>
          <a:prstGeom prst="rect">
            <a:avLst/>
          </a:prstGeom>
        </p:spPr>
        <p:txBody>
          <a:bodyPr anchor="t" rtlCol="false" tIns="0" lIns="0" bIns="0" rIns="0">
            <a:spAutoFit/>
          </a:bodyPr>
          <a:lstStyle/>
          <a:p>
            <a:pPr>
              <a:lnSpc>
                <a:spcPts val="3756"/>
              </a:lnSpc>
            </a:pPr>
            <a:r>
              <a:rPr lang="en-US" sz="2683" spc="96">
                <a:solidFill>
                  <a:srgbClr val="FFFFFF"/>
                </a:solidFill>
                <a:latin typeface="ヒカリ角ゴ condensed"/>
              </a:rPr>
              <a:t>The total points owned by each customer A and B are 1370, 940 respectively.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C0C"/>
        </a:solidFill>
      </p:bgPr>
    </p:bg>
    <p:spTree>
      <p:nvGrpSpPr>
        <p:cNvPr id="1" name=""/>
        <p:cNvGrpSpPr/>
        <p:nvPr/>
      </p:nvGrpSpPr>
      <p:grpSpPr>
        <a:xfrm>
          <a:off x="0" y="0"/>
          <a:ext cx="0" cy="0"/>
          <a:chOff x="0" y="0"/>
          <a:chExt cx="0" cy="0"/>
        </a:xfrm>
      </p:grpSpPr>
      <p:grpSp>
        <p:nvGrpSpPr>
          <p:cNvPr name="Group 2" id="2"/>
          <p:cNvGrpSpPr/>
          <p:nvPr/>
        </p:nvGrpSpPr>
        <p:grpSpPr>
          <a:xfrm rot="0">
            <a:off x="10031167" y="-238745"/>
            <a:ext cx="8647777" cy="10814663"/>
            <a:chOff x="0" y="0"/>
            <a:chExt cx="2277604" cy="2848306"/>
          </a:xfrm>
        </p:grpSpPr>
        <p:sp>
          <p:nvSpPr>
            <p:cNvPr name="Freeform 3" id="3"/>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F64912"/>
            </a:solidFill>
          </p:spPr>
        </p:sp>
        <p:sp>
          <p:nvSpPr>
            <p:cNvPr name="TextBox 4" id="4"/>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97502" y="1621716"/>
            <a:ext cx="8207941" cy="3087950"/>
          </a:xfrm>
          <a:prstGeom prst="rect">
            <a:avLst/>
          </a:prstGeom>
        </p:spPr>
        <p:txBody>
          <a:bodyPr anchor="t" rtlCol="false" tIns="0" lIns="0" bIns="0" rIns="0">
            <a:spAutoFit/>
          </a:bodyPr>
          <a:lstStyle/>
          <a:p>
            <a:pPr algn="ctr">
              <a:lnSpc>
                <a:spcPts val="12035"/>
              </a:lnSpc>
            </a:pPr>
            <a:r>
              <a:rPr lang="en-US" sz="11041" spc="397">
                <a:solidFill>
                  <a:srgbClr val="FFFFFF"/>
                </a:solidFill>
                <a:latin typeface="ヒカリ角ゴ condensed Bold"/>
              </a:rPr>
              <a:t>Get In Touch</a:t>
            </a:r>
          </a:p>
        </p:txBody>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91840" y="-551400"/>
            <a:ext cx="916123" cy="2377666"/>
            <a:chOff x="0" y="0"/>
            <a:chExt cx="241283" cy="626216"/>
          </a:xfrm>
        </p:grpSpPr>
        <p:sp>
          <p:nvSpPr>
            <p:cNvPr name="Freeform 10" id="10"/>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F24C18"/>
            </a:solidFill>
          </p:spPr>
        </p:sp>
        <p:sp>
          <p:nvSpPr>
            <p:cNvPr name="TextBox 11" id="11"/>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9014980" y="694013"/>
            <a:ext cx="442863" cy="979853"/>
          </a:xfrm>
          <a:custGeom>
            <a:avLst/>
            <a:gdLst/>
            <a:ahLst/>
            <a:cxnLst/>
            <a:rect r="r" b="b" t="t" l="l"/>
            <a:pathLst>
              <a:path h="979853" w="442863">
                <a:moveTo>
                  <a:pt x="0" y="0"/>
                </a:moveTo>
                <a:lnTo>
                  <a:pt x="442863" y="0"/>
                </a:lnTo>
                <a:lnTo>
                  <a:pt x="442863"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3" id="13"/>
          <p:cNvSpPr/>
          <p:nvPr/>
        </p:nvSpPr>
        <p:spPr>
          <a:xfrm flipH="false" flipV="false" rot="0">
            <a:off x="585837" y="8801540"/>
            <a:ext cx="442863" cy="979853"/>
          </a:xfrm>
          <a:custGeom>
            <a:avLst/>
            <a:gdLst/>
            <a:ahLst/>
            <a:cxnLst/>
            <a:rect r="r" b="b" t="t" l="l"/>
            <a:pathLst>
              <a:path h="979853" w="442863">
                <a:moveTo>
                  <a:pt x="0" y="0"/>
                </a:moveTo>
                <a:lnTo>
                  <a:pt x="442863" y="0"/>
                </a:lnTo>
                <a:lnTo>
                  <a:pt x="442863"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4" id="14"/>
          <p:cNvSpPr/>
          <p:nvPr/>
        </p:nvSpPr>
        <p:spPr>
          <a:xfrm flipH="false" flipV="false" rot="0">
            <a:off x="1284089" y="5168587"/>
            <a:ext cx="600152" cy="600152"/>
          </a:xfrm>
          <a:custGeom>
            <a:avLst/>
            <a:gdLst/>
            <a:ahLst/>
            <a:cxnLst/>
            <a:rect r="r" b="b" t="t" l="l"/>
            <a:pathLst>
              <a:path h="600152" w="600152">
                <a:moveTo>
                  <a:pt x="0" y="0"/>
                </a:moveTo>
                <a:lnTo>
                  <a:pt x="600152" y="0"/>
                </a:lnTo>
                <a:lnTo>
                  <a:pt x="600152" y="600152"/>
                </a:lnTo>
                <a:lnTo>
                  <a:pt x="0" y="600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49902" y="6075402"/>
            <a:ext cx="600152" cy="600152"/>
          </a:xfrm>
          <a:custGeom>
            <a:avLst/>
            <a:gdLst/>
            <a:ahLst/>
            <a:cxnLst/>
            <a:rect r="r" b="b" t="t" l="l"/>
            <a:pathLst>
              <a:path h="600152" w="600152">
                <a:moveTo>
                  <a:pt x="0" y="0"/>
                </a:moveTo>
                <a:lnTo>
                  <a:pt x="600152" y="0"/>
                </a:lnTo>
                <a:lnTo>
                  <a:pt x="600152" y="600152"/>
                </a:lnTo>
                <a:lnTo>
                  <a:pt x="0" y="6001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915918" y="822183"/>
            <a:ext cx="442863" cy="979853"/>
          </a:xfrm>
          <a:custGeom>
            <a:avLst/>
            <a:gdLst/>
            <a:ahLst/>
            <a:cxnLst/>
            <a:rect r="r" b="b" t="t" l="l"/>
            <a:pathLst>
              <a:path h="979853" w="442863">
                <a:moveTo>
                  <a:pt x="0" y="0"/>
                </a:moveTo>
                <a:lnTo>
                  <a:pt x="442863" y="0"/>
                </a:lnTo>
                <a:lnTo>
                  <a:pt x="442863" y="979853"/>
                </a:lnTo>
                <a:lnTo>
                  <a:pt x="0" y="979853"/>
                </a:lnTo>
                <a:lnTo>
                  <a:pt x="0" y="0"/>
                </a:lnTo>
                <a:close/>
              </a:path>
            </a:pathLst>
          </a:custGeom>
          <a:blipFill>
            <a:blip r:embed="rId8">
              <a:extLst>
                <a:ext uri="{96DAC541-7B7A-43D3-8B79-37D633B846F1}">
                  <asvg:svgBlip xmlns:asvg="http://schemas.microsoft.com/office/drawing/2016/SVG/main" r:embed="rId9"/>
                </a:ext>
              </a:extLst>
            </a:blip>
            <a:stretch>
              <a:fillRect l="0" t="0" r="-3462" b="-67754"/>
            </a:stretch>
          </a:blipFill>
        </p:spPr>
      </p:sp>
      <p:sp>
        <p:nvSpPr>
          <p:cNvPr name="Freeform 17" id="17"/>
          <p:cNvSpPr/>
          <p:nvPr/>
        </p:nvSpPr>
        <p:spPr>
          <a:xfrm flipH="false" flipV="false" rot="0">
            <a:off x="1203382" y="6980354"/>
            <a:ext cx="693191" cy="651600"/>
          </a:xfrm>
          <a:custGeom>
            <a:avLst/>
            <a:gdLst/>
            <a:ahLst/>
            <a:cxnLst/>
            <a:rect r="r" b="b" t="t" l="l"/>
            <a:pathLst>
              <a:path h="651600" w="693191">
                <a:moveTo>
                  <a:pt x="0" y="0"/>
                </a:moveTo>
                <a:lnTo>
                  <a:pt x="693191" y="0"/>
                </a:lnTo>
                <a:lnTo>
                  <a:pt x="693191" y="651600"/>
                </a:lnTo>
                <a:lnTo>
                  <a:pt x="0" y="651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1327801" y="7984379"/>
            <a:ext cx="499248" cy="499248"/>
          </a:xfrm>
          <a:custGeom>
            <a:avLst/>
            <a:gdLst/>
            <a:ahLst/>
            <a:cxnLst/>
            <a:rect r="r" b="b" t="t" l="l"/>
            <a:pathLst>
              <a:path h="499248" w="499248">
                <a:moveTo>
                  <a:pt x="0" y="0"/>
                </a:moveTo>
                <a:lnTo>
                  <a:pt x="499249" y="0"/>
                </a:lnTo>
                <a:lnTo>
                  <a:pt x="499249" y="499248"/>
                </a:lnTo>
                <a:lnTo>
                  <a:pt x="0" y="4992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8846174" y="-4002332"/>
            <a:ext cx="12313329" cy="16408293"/>
          </a:xfrm>
          <a:custGeom>
            <a:avLst/>
            <a:gdLst/>
            <a:ahLst/>
            <a:cxnLst/>
            <a:rect r="r" b="b" t="t" l="l"/>
            <a:pathLst>
              <a:path h="16408293" w="12313329">
                <a:moveTo>
                  <a:pt x="0" y="0"/>
                </a:moveTo>
                <a:lnTo>
                  <a:pt x="12313328" y="0"/>
                </a:lnTo>
                <a:lnTo>
                  <a:pt x="12313328" y="16408292"/>
                </a:lnTo>
                <a:lnTo>
                  <a:pt x="0" y="16408292"/>
                </a:lnTo>
                <a:lnTo>
                  <a:pt x="0" y="0"/>
                </a:lnTo>
                <a:close/>
              </a:path>
            </a:pathLst>
          </a:custGeom>
          <a:blipFill>
            <a:blip r:embed="rId14"/>
            <a:stretch>
              <a:fillRect l="0" t="0" r="0" b="0"/>
            </a:stretch>
          </a:blipFill>
        </p:spPr>
      </p:sp>
      <p:sp>
        <p:nvSpPr>
          <p:cNvPr name="TextBox 20" id="20"/>
          <p:cNvSpPr txBox="true"/>
          <p:nvPr/>
        </p:nvSpPr>
        <p:spPr>
          <a:xfrm rot="0">
            <a:off x="2122630" y="5299488"/>
            <a:ext cx="4147953" cy="546873"/>
          </a:xfrm>
          <a:prstGeom prst="rect">
            <a:avLst/>
          </a:prstGeom>
        </p:spPr>
        <p:txBody>
          <a:bodyPr anchor="t" rtlCol="false" tIns="0" lIns="0" bIns="0" rIns="0">
            <a:spAutoFit/>
          </a:bodyPr>
          <a:lstStyle/>
          <a:p>
            <a:pPr>
              <a:lnSpc>
                <a:spcPts val="4507"/>
              </a:lnSpc>
            </a:pPr>
            <a:r>
              <a:rPr lang="en-US" sz="3219" spc="196">
                <a:solidFill>
                  <a:srgbClr val="FFFFFF"/>
                </a:solidFill>
                <a:latin typeface="Montserrat"/>
              </a:rPr>
              <a:t>+6281276358224</a:t>
            </a:r>
          </a:p>
        </p:txBody>
      </p:sp>
      <p:sp>
        <p:nvSpPr>
          <p:cNvPr name="TextBox 21" id="21"/>
          <p:cNvSpPr txBox="true"/>
          <p:nvPr/>
        </p:nvSpPr>
        <p:spPr>
          <a:xfrm rot="0">
            <a:off x="2122630" y="6130893"/>
            <a:ext cx="6704494" cy="546873"/>
          </a:xfrm>
          <a:prstGeom prst="rect">
            <a:avLst/>
          </a:prstGeom>
        </p:spPr>
        <p:txBody>
          <a:bodyPr anchor="t" rtlCol="false" tIns="0" lIns="0" bIns="0" rIns="0">
            <a:spAutoFit/>
          </a:bodyPr>
          <a:lstStyle/>
          <a:p>
            <a:pPr>
              <a:lnSpc>
                <a:spcPts val="4507"/>
              </a:lnSpc>
            </a:pPr>
            <a:r>
              <a:rPr lang="en-US" sz="3219" spc="196">
                <a:solidFill>
                  <a:srgbClr val="FFFFFF"/>
                </a:solidFill>
                <a:latin typeface="Montserrat"/>
              </a:rPr>
              <a:t>febifebriyantisb@gmail.com</a:t>
            </a:r>
          </a:p>
        </p:txBody>
      </p:sp>
      <p:sp>
        <p:nvSpPr>
          <p:cNvPr name="TextBox 22" id="22"/>
          <p:cNvSpPr txBox="true"/>
          <p:nvPr/>
        </p:nvSpPr>
        <p:spPr>
          <a:xfrm rot="0">
            <a:off x="2122630" y="6962298"/>
            <a:ext cx="8549319" cy="546873"/>
          </a:xfrm>
          <a:prstGeom prst="rect">
            <a:avLst/>
          </a:prstGeom>
        </p:spPr>
        <p:txBody>
          <a:bodyPr anchor="t" rtlCol="false" tIns="0" lIns="0" bIns="0" rIns="0">
            <a:spAutoFit/>
          </a:bodyPr>
          <a:lstStyle/>
          <a:p>
            <a:pPr>
              <a:lnSpc>
                <a:spcPts val="4507"/>
              </a:lnSpc>
            </a:pPr>
            <a:r>
              <a:rPr lang="en-US" sz="3219" spc="196" u="sng">
                <a:solidFill>
                  <a:srgbClr val="FFFFFF"/>
                </a:solidFill>
                <a:latin typeface="Montserrat"/>
                <a:hlinkClick r:id="rId15" tooltip="https://github.com/febifebriyantisb"/>
              </a:rPr>
              <a:t>github.com/febifebriyantisb</a:t>
            </a:r>
          </a:p>
        </p:txBody>
      </p:sp>
      <p:sp>
        <p:nvSpPr>
          <p:cNvPr name="TextBox 23" id="23"/>
          <p:cNvSpPr txBox="true"/>
          <p:nvPr/>
        </p:nvSpPr>
        <p:spPr>
          <a:xfrm rot="0">
            <a:off x="2122630" y="7917704"/>
            <a:ext cx="7627560" cy="546873"/>
          </a:xfrm>
          <a:prstGeom prst="rect">
            <a:avLst/>
          </a:prstGeom>
        </p:spPr>
        <p:txBody>
          <a:bodyPr anchor="t" rtlCol="false" tIns="0" lIns="0" bIns="0" rIns="0">
            <a:spAutoFit/>
          </a:bodyPr>
          <a:lstStyle/>
          <a:p>
            <a:pPr>
              <a:lnSpc>
                <a:spcPts val="4507"/>
              </a:lnSpc>
            </a:pPr>
            <a:r>
              <a:rPr lang="en-US" sz="3219" spc="196" u="sng">
                <a:solidFill>
                  <a:srgbClr val="FFFFFF"/>
                </a:solidFill>
                <a:latin typeface="Montserrat"/>
                <a:hlinkClick r:id="rId16" tooltip="https://www.linkedin.com/in/febifebriyantisb/"/>
              </a:rPr>
              <a:t>linkedin.com/in/febifebriyantisb/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741565" y="3658213"/>
            <a:ext cx="19590556" cy="5982883"/>
            <a:chOff x="0" y="0"/>
            <a:chExt cx="5159653" cy="1575739"/>
          </a:xfrm>
        </p:grpSpPr>
        <p:sp>
          <p:nvSpPr>
            <p:cNvPr name="Freeform 3" id="3"/>
            <p:cNvSpPr/>
            <p:nvPr/>
          </p:nvSpPr>
          <p:spPr>
            <a:xfrm flipH="false" flipV="false" rot="0">
              <a:off x="0" y="0"/>
              <a:ext cx="5159653" cy="1575739"/>
            </a:xfrm>
            <a:custGeom>
              <a:avLst/>
              <a:gdLst/>
              <a:ahLst/>
              <a:cxnLst/>
              <a:rect r="r" b="b" t="t" l="l"/>
              <a:pathLst>
                <a:path h="1575739" w="5159653">
                  <a:moveTo>
                    <a:pt x="0" y="0"/>
                  </a:moveTo>
                  <a:lnTo>
                    <a:pt x="5159653" y="0"/>
                  </a:lnTo>
                  <a:lnTo>
                    <a:pt x="5159653" y="1575739"/>
                  </a:lnTo>
                  <a:lnTo>
                    <a:pt x="0" y="1575739"/>
                  </a:lnTo>
                  <a:close/>
                </a:path>
              </a:pathLst>
            </a:custGeom>
            <a:solidFill>
              <a:srgbClr val="000000"/>
            </a:solidFill>
          </p:spPr>
        </p:sp>
        <p:sp>
          <p:nvSpPr>
            <p:cNvPr name="TextBox 4" id="4"/>
            <p:cNvSpPr txBox="true"/>
            <p:nvPr/>
          </p:nvSpPr>
          <p:spPr>
            <a:xfrm>
              <a:off x="0" y="-47625"/>
              <a:ext cx="5159653" cy="162336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472972" y="530485"/>
            <a:ext cx="6559782" cy="4313057"/>
          </a:xfrm>
          <a:custGeom>
            <a:avLst/>
            <a:gdLst/>
            <a:ahLst/>
            <a:cxnLst/>
            <a:rect r="r" b="b" t="t" l="l"/>
            <a:pathLst>
              <a:path h="4313057" w="6559782">
                <a:moveTo>
                  <a:pt x="0" y="0"/>
                </a:moveTo>
                <a:lnTo>
                  <a:pt x="6559782" y="0"/>
                </a:lnTo>
                <a:lnTo>
                  <a:pt x="6559782" y="4313057"/>
                </a:lnTo>
                <a:lnTo>
                  <a:pt x="0" y="4313057"/>
                </a:lnTo>
                <a:lnTo>
                  <a:pt x="0" y="0"/>
                </a:lnTo>
                <a:close/>
              </a:path>
            </a:pathLst>
          </a:custGeom>
          <a:blipFill>
            <a:blip r:embed="rId2"/>
            <a:stretch>
              <a:fillRect l="0" t="0" r="0" b="0"/>
            </a:stretch>
          </a:blipFill>
        </p:spPr>
      </p:sp>
      <p:sp>
        <p:nvSpPr>
          <p:cNvPr name="TextBox 6" id="6"/>
          <p:cNvSpPr txBox="true"/>
          <p:nvPr/>
        </p:nvSpPr>
        <p:spPr>
          <a:xfrm rot="0">
            <a:off x="4688924" y="4522583"/>
            <a:ext cx="8748629" cy="1674068"/>
          </a:xfrm>
          <a:prstGeom prst="rect">
            <a:avLst/>
          </a:prstGeom>
        </p:spPr>
        <p:txBody>
          <a:bodyPr anchor="t" rtlCol="false" tIns="0" lIns="0" bIns="0" rIns="0">
            <a:spAutoFit/>
          </a:bodyPr>
          <a:lstStyle/>
          <a:p>
            <a:pPr algn="ctr">
              <a:lnSpc>
                <a:spcPts val="13778"/>
              </a:lnSpc>
            </a:pPr>
            <a:r>
              <a:rPr lang="en-US" sz="9841" spc="354">
                <a:solidFill>
                  <a:srgbClr val="FFFFFF"/>
                </a:solidFill>
                <a:latin typeface="ヒカリ角ゴ condensed Bold"/>
              </a:rPr>
              <a:t>Introduction</a:t>
            </a:r>
          </a:p>
        </p:txBody>
      </p:sp>
      <p:sp>
        <p:nvSpPr>
          <p:cNvPr name="TextBox 7" id="7"/>
          <p:cNvSpPr txBox="true"/>
          <p:nvPr/>
        </p:nvSpPr>
        <p:spPr>
          <a:xfrm rot="0">
            <a:off x="1476953" y="6801805"/>
            <a:ext cx="15153521" cy="1884261"/>
          </a:xfrm>
          <a:prstGeom prst="rect">
            <a:avLst/>
          </a:prstGeom>
        </p:spPr>
        <p:txBody>
          <a:bodyPr anchor="t" rtlCol="false" tIns="0" lIns="0" bIns="0" rIns="0">
            <a:spAutoFit/>
          </a:bodyPr>
          <a:lstStyle/>
          <a:p>
            <a:pPr algn="just">
              <a:lnSpc>
                <a:spcPts val="3768"/>
              </a:lnSpc>
              <a:spcBef>
                <a:spcPct val="0"/>
              </a:spcBef>
            </a:pPr>
            <a:r>
              <a:rPr lang="en-US" sz="2691">
                <a:solidFill>
                  <a:srgbClr val="FFFFFF"/>
                </a:solidFill>
                <a:latin typeface="Montserrat"/>
              </a:rPr>
              <a:t>Danny's Diner is a small restaurant founded by Danny in early 2021. It serves three of his favorite foods: sushi, curry, and ramen. Despite Danny's enthusiasm for Japanese food, the diner </a:t>
            </a:r>
            <a:r>
              <a:rPr lang="en-US" sz="2691">
                <a:solidFill>
                  <a:srgbClr val="FFFFFF"/>
                </a:solidFill>
                <a:latin typeface="Montserrat Bold"/>
              </a:rPr>
              <a:t>needed help</a:t>
            </a:r>
            <a:r>
              <a:rPr lang="en-US" sz="2691">
                <a:solidFill>
                  <a:srgbClr val="FFFFFF"/>
                </a:solidFill>
                <a:latin typeface="Montserrat"/>
              </a:rPr>
              <a:t> managing the basic data that had been collected over several months of operation </a:t>
            </a:r>
            <a:r>
              <a:rPr lang="en-US" sz="2691">
                <a:solidFill>
                  <a:srgbClr val="FFFFFF"/>
                </a:solidFill>
                <a:latin typeface="Montserrat Bold"/>
              </a:rPr>
              <a:t>to keep the business afloat</a:t>
            </a:r>
            <a:r>
              <a:rPr lang="en-US" sz="2691">
                <a:solidFill>
                  <a:srgbClr val="FFFFFF"/>
                </a:solidFill>
                <a:latin typeface="Montserrat"/>
              </a:rPr>
              <a:t>.</a:t>
            </a:r>
          </a:p>
        </p:txBody>
      </p:sp>
      <p:sp>
        <p:nvSpPr>
          <p:cNvPr name="Freeform 8" id="8"/>
          <p:cNvSpPr/>
          <p:nvPr/>
        </p:nvSpPr>
        <p:spPr>
          <a:xfrm flipH="false" flipV="false" rot="-5400000">
            <a:off x="2709297" y="923305"/>
            <a:ext cx="645488" cy="2315653"/>
          </a:xfrm>
          <a:custGeom>
            <a:avLst/>
            <a:gdLst/>
            <a:ahLst/>
            <a:cxnLst/>
            <a:rect r="r" b="b" t="t" l="l"/>
            <a:pathLst>
              <a:path h="2315653" w="645488">
                <a:moveTo>
                  <a:pt x="0" y="0"/>
                </a:moveTo>
                <a:lnTo>
                  <a:pt x="645489" y="0"/>
                </a:lnTo>
                <a:lnTo>
                  <a:pt x="645489" y="2315653"/>
                </a:lnTo>
                <a:lnTo>
                  <a:pt x="0" y="2315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4851805" y="923305"/>
            <a:ext cx="645488" cy="2315653"/>
          </a:xfrm>
          <a:custGeom>
            <a:avLst/>
            <a:gdLst/>
            <a:ahLst/>
            <a:cxnLst/>
            <a:rect r="r" b="b" t="t" l="l"/>
            <a:pathLst>
              <a:path h="2315653" w="645488">
                <a:moveTo>
                  <a:pt x="0" y="0"/>
                </a:moveTo>
                <a:lnTo>
                  <a:pt x="645488" y="0"/>
                </a:lnTo>
                <a:lnTo>
                  <a:pt x="645488" y="2315653"/>
                </a:lnTo>
                <a:lnTo>
                  <a:pt x="0" y="2315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58762" y="-1162131"/>
            <a:ext cx="946559" cy="2190831"/>
            <a:chOff x="0" y="0"/>
            <a:chExt cx="249300" cy="577009"/>
          </a:xfrm>
        </p:grpSpPr>
        <p:sp>
          <p:nvSpPr>
            <p:cNvPr name="Freeform 11" id="11"/>
            <p:cNvSpPr/>
            <p:nvPr/>
          </p:nvSpPr>
          <p:spPr>
            <a:xfrm flipH="false" flipV="false" rot="0">
              <a:off x="0" y="0"/>
              <a:ext cx="249300" cy="577009"/>
            </a:xfrm>
            <a:custGeom>
              <a:avLst/>
              <a:gdLst/>
              <a:ahLst/>
              <a:cxnLst/>
              <a:rect r="r" b="b" t="t" l="l"/>
              <a:pathLst>
                <a:path h="577009" w="249300">
                  <a:moveTo>
                    <a:pt x="0" y="0"/>
                  </a:moveTo>
                  <a:lnTo>
                    <a:pt x="249300" y="0"/>
                  </a:lnTo>
                  <a:lnTo>
                    <a:pt x="249300" y="577009"/>
                  </a:lnTo>
                  <a:lnTo>
                    <a:pt x="0" y="577009"/>
                  </a:lnTo>
                  <a:close/>
                </a:path>
              </a:pathLst>
            </a:custGeom>
            <a:solidFill>
              <a:srgbClr val="000000"/>
            </a:solidFill>
          </p:spPr>
        </p:sp>
        <p:sp>
          <p:nvSpPr>
            <p:cNvPr name="TextBox 12" id="12"/>
            <p:cNvSpPr txBox="true"/>
            <p:nvPr/>
          </p:nvSpPr>
          <p:spPr>
            <a:xfrm>
              <a:off x="0" y="-47625"/>
              <a:ext cx="249300" cy="62463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701270" y="-1162131"/>
            <a:ext cx="946559" cy="2190831"/>
            <a:chOff x="0" y="0"/>
            <a:chExt cx="249300" cy="577009"/>
          </a:xfrm>
        </p:grpSpPr>
        <p:sp>
          <p:nvSpPr>
            <p:cNvPr name="Freeform 14" id="14"/>
            <p:cNvSpPr/>
            <p:nvPr/>
          </p:nvSpPr>
          <p:spPr>
            <a:xfrm flipH="false" flipV="false" rot="0">
              <a:off x="0" y="0"/>
              <a:ext cx="249300" cy="577009"/>
            </a:xfrm>
            <a:custGeom>
              <a:avLst/>
              <a:gdLst/>
              <a:ahLst/>
              <a:cxnLst/>
              <a:rect r="r" b="b" t="t" l="l"/>
              <a:pathLst>
                <a:path h="577009" w="249300">
                  <a:moveTo>
                    <a:pt x="0" y="0"/>
                  </a:moveTo>
                  <a:lnTo>
                    <a:pt x="249300" y="0"/>
                  </a:lnTo>
                  <a:lnTo>
                    <a:pt x="249300" y="577009"/>
                  </a:lnTo>
                  <a:lnTo>
                    <a:pt x="0" y="577009"/>
                  </a:lnTo>
                  <a:close/>
                </a:path>
              </a:pathLst>
            </a:custGeom>
            <a:solidFill>
              <a:srgbClr val="000000"/>
            </a:solidFill>
          </p:spPr>
        </p:sp>
        <p:sp>
          <p:nvSpPr>
            <p:cNvPr name="TextBox 15" id="15"/>
            <p:cNvSpPr txBox="true"/>
            <p:nvPr/>
          </p:nvSpPr>
          <p:spPr>
            <a:xfrm>
              <a:off x="0" y="-47625"/>
              <a:ext cx="249300" cy="62463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10031167" y="-238745"/>
            <a:ext cx="8647777" cy="10814663"/>
            <a:chOff x="0" y="0"/>
            <a:chExt cx="2277604" cy="2848306"/>
          </a:xfrm>
        </p:grpSpPr>
        <p:sp>
          <p:nvSpPr>
            <p:cNvPr name="Freeform 3" id="3"/>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4" id="4"/>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624618" y="1028700"/>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705493" y="411321"/>
            <a:ext cx="8188929" cy="9370072"/>
            <a:chOff x="0" y="0"/>
            <a:chExt cx="2156755" cy="2467838"/>
          </a:xfrm>
        </p:grpSpPr>
        <p:sp>
          <p:nvSpPr>
            <p:cNvPr name="Freeform 7" id="7"/>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8" id="8"/>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099690" y="2551419"/>
            <a:ext cx="5842269" cy="5842246"/>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818" t="0" r="-24274" b="0"/>
              </a:stretch>
            </a:blipFill>
          </p:spPr>
        </p:sp>
      </p:grpSp>
      <p:sp>
        <p:nvSpPr>
          <p:cNvPr name="Freeform 11" id="11"/>
          <p:cNvSpPr/>
          <p:nvPr/>
        </p:nvSpPr>
        <p:spPr>
          <a:xfrm flipH="false" flipV="false" rot="-5400000">
            <a:off x="1863782" y="8432743"/>
            <a:ext cx="645488" cy="2315653"/>
          </a:xfrm>
          <a:custGeom>
            <a:avLst/>
            <a:gdLst/>
            <a:ahLst/>
            <a:cxnLst/>
            <a:rect r="r" b="b" t="t" l="l"/>
            <a:pathLst>
              <a:path h="2315653" w="645488">
                <a:moveTo>
                  <a:pt x="0" y="0"/>
                </a:moveTo>
                <a:lnTo>
                  <a:pt x="645488" y="0"/>
                </a:lnTo>
                <a:lnTo>
                  <a:pt x="645488" y="2315652"/>
                </a:lnTo>
                <a:lnTo>
                  <a:pt x="0" y="2315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954140" y="2405858"/>
            <a:ext cx="6133368" cy="61333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61925" cap="sq">
              <a:solidFill>
                <a:srgbClr val="F64912"/>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1222636"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7">
              <a:extLst>
                <a:ext uri="{96DAC541-7B7A-43D3-8B79-37D633B846F1}">
                  <asvg:svgBlip xmlns:asvg="http://schemas.microsoft.com/office/drawing/2016/SVG/main" r:embed="rId8"/>
                </a:ext>
              </a:extLst>
            </a:blip>
            <a:stretch>
              <a:fillRect l="0" t="0" r="-3462" b="-67754"/>
            </a:stretch>
          </a:blipFill>
        </p:spPr>
      </p:sp>
      <p:sp>
        <p:nvSpPr>
          <p:cNvPr name="TextBox 16" id="16"/>
          <p:cNvSpPr txBox="true"/>
          <p:nvPr/>
        </p:nvSpPr>
        <p:spPr>
          <a:xfrm rot="0">
            <a:off x="1068927" y="799"/>
            <a:ext cx="8801785" cy="1327345"/>
          </a:xfrm>
          <a:prstGeom prst="rect">
            <a:avLst/>
          </a:prstGeom>
        </p:spPr>
        <p:txBody>
          <a:bodyPr anchor="t" rtlCol="false" tIns="0" lIns="0" bIns="0" rIns="0">
            <a:spAutoFit/>
          </a:bodyPr>
          <a:lstStyle/>
          <a:p>
            <a:pPr algn="ctr">
              <a:lnSpc>
                <a:spcPts val="10839"/>
              </a:lnSpc>
            </a:pPr>
            <a:r>
              <a:rPr lang="en-US" sz="7742" spc="278">
                <a:solidFill>
                  <a:srgbClr val="FFFFFF"/>
                </a:solidFill>
                <a:latin typeface="ヒカリ角ゴ condensed Bold"/>
              </a:rPr>
              <a:t>Project</a:t>
            </a:r>
          </a:p>
        </p:txBody>
      </p:sp>
      <p:sp>
        <p:nvSpPr>
          <p:cNvPr name="TextBox 17" id="17"/>
          <p:cNvSpPr txBox="true"/>
          <p:nvPr/>
        </p:nvSpPr>
        <p:spPr>
          <a:xfrm rot="0">
            <a:off x="1555563" y="3009373"/>
            <a:ext cx="7762566" cy="6382601"/>
          </a:xfrm>
          <a:prstGeom prst="rect">
            <a:avLst/>
          </a:prstGeom>
        </p:spPr>
        <p:txBody>
          <a:bodyPr anchor="t" rtlCol="false" tIns="0" lIns="0" bIns="0" rIns="0">
            <a:spAutoFit/>
          </a:bodyPr>
          <a:lstStyle/>
          <a:p>
            <a:pPr algn="just">
              <a:lnSpc>
                <a:spcPts val="3628"/>
              </a:lnSpc>
            </a:pPr>
            <a:r>
              <a:rPr lang="en-US" sz="2591">
                <a:solidFill>
                  <a:srgbClr val="FFFFFF"/>
                </a:solidFill>
                <a:latin typeface="Montserrat"/>
              </a:rPr>
              <a:t>This project </a:t>
            </a:r>
            <a:r>
              <a:rPr lang="en-US" sz="2591">
                <a:solidFill>
                  <a:srgbClr val="FFFFFF"/>
                </a:solidFill>
                <a:latin typeface="Montserrat Bold"/>
              </a:rPr>
              <a:t>aims to help Danny's Diner use the data it has collected to optimize its restaurant operations and improve its business performance. </a:t>
            </a:r>
          </a:p>
          <a:p>
            <a:pPr algn="just">
              <a:lnSpc>
                <a:spcPts val="3628"/>
              </a:lnSpc>
            </a:pPr>
          </a:p>
          <a:p>
            <a:pPr algn="just">
              <a:lnSpc>
                <a:spcPts val="3628"/>
              </a:lnSpc>
            </a:pPr>
            <a:r>
              <a:rPr lang="en-US" sz="2591">
                <a:solidFill>
                  <a:srgbClr val="FFFFFF"/>
                </a:solidFill>
                <a:latin typeface="Montserrat"/>
              </a:rPr>
              <a:t>This case study </a:t>
            </a:r>
            <a:r>
              <a:rPr lang="en-US" sz="2591">
                <a:solidFill>
                  <a:srgbClr val="FFFFFF"/>
                </a:solidFill>
                <a:latin typeface="Montserrat Bold"/>
              </a:rPr>
              <a:t>focuses on analyzing customer visit patterns, analyzing customer favorite menus, and evaluating loyalty programs</a:t>
            </a:r>
            <a:r>
              <a:rPr lang="en-US" sz="2591">
                <a:solidFill>
                  <a:srgbClr val="FFFFFF"/>
                </a:solidFill>
                <a:latin typeface="Montserrat"/>
              </a:rPr>
              <a:t>.</a:t>
            </a:r>
          </a:p>
          <a:p>
            <a:pPr algn="just">
              <a:lnSpc>
                <a:spcPts val="3628"/>
              </a:lnSpc>
            </a:pPr>
          </a:p>
          <a:p>
            <a:pPr algn="just">
              <a:lnSpc>
                <a:spcPts val="3628"/>
              </a:lnSpc>
            </a:pPr>
            <a:r>
              <a:rPr lang="en-US" sz="2591">
                <a:solidFill>
                  <a:srgbClr val="FFFFFF"/>
                </a:solidFill>
                <a:latin typeface="Montserrat"/>
              </a:rPr>
              <a:t>This project uses </a:t>
            </a:r>
            <a:r>
              <a:rPr lang="en-US" sz="2591">
                <a:solidFill>
                  <a:srgbClr val="FFFFFF"/>
                </a:solidFill>
                <a:latin typeface="Montserrat Bold"/>
              </a:rPr>
              <a:t>MySQL</a:t>
            </a:r>
            <a:r>
              <a:rPr lang="en-US" sz="2591">
                <a:solidFill>
                  <a:srgbClr val="FFFFFF"/>
                </a:solidFill>
                <a:latin typeface="Montserrat"/>
              </a:rPr>
              <a:t> as a database management system (DBMS) to store and analyze restaurant data.</a:t>
            </a:r>
          </a:p>
          <a:p>
            <a:pPr algn="just">
              <a:lnSpc>
                <a:spcPts val="3628"/>
              </a:lnSpc>
              <a:spcBef>
                <a:spcPct val="0"/>
              </a:spcBef>
            </a:pPr>
          </a:p>
        </p:txBody>
      </p:sp>
      <p:sp>
        <p:nvSpPr>
          <p:cNvPr name="TextBox 18" id="18"/>
          <p:cNvSpPr txBox="true"/>
          <p:nvPr/>
        </p:nvSpPr>
        <p:spPr>
          <a:xfrm rot="0">
            <a:off x="12336111" y="1128348"/>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BORCELLE </a:t>
            </a:r>
            <a:r>
              <a:rPr lang="en-US" sz="2321">
                <a:solidFill>
                  <a:srgbClr val="F64912"/>
                </a:solidFill>
                <a:latin typeface="Montserrat Italics"/>
              </a:rPr>
              <a:t>RESTAURANT</a:t>
            </a:r>
          </a:p>
        </p:txBody>
      </p:sp>
      <p:sp>
        <p:nvSpPr>
          <p:cNvPr name="Freeform 19" id="19"/>
          <p:cNvSpPr/>
          <p:nvPr/>
        </p:nvSpPr>
        <p:spPr>
          <a:xfrm flipH="false" flipV="false" rot="-5400000">
            <a:off x="16230601" y="8125170"/>
            <a:ext cx="442863" cy="979853"/>
          </a:xfrm>
          <a:custGeom>
            <a:avLst/>
            <a:gdLst/>
            <a:ahLst/>
            <a:cxnLst/>
            <a:rect r="r" b="b" t="t" l="l"/>
            <a:pathLst>
              <a:path h="979853" w="442863">
                <a:moveTo>
                  <a:pt x="0" y="0"/>
                </a:moveTo>
                <a:lnTo>
                  <a:pt x="442863" y="0"/>
                </a:lnTo>
                <a:lnTo>
                  <a:pt x="442863" y="979853"/>
                </a:lnTo>
                <a:lnTo>
                  <a:pt x="0" y="979853"/>
                </a:lnTo>
                <a:lnTo>
                  <a:pt x="0" y="0"/>
                </a:lnTo>
                <a:close/>
              </a:path>
            </a:pathLst>
          </a:custGeom>
          <a:blipFill>
            <a:blip r:embed="rId7">
              <a:extLst>
                <a:ext uri="{96DAC541-7B7A-43D3-8B79-37D633B846F1}">
                  <asvg:svgBlip xmlns:asvg="http://schemas.microsoft.com/office/drawing/2016/SVG/main" r:embed="rId8"/>
                </a:ext>
              </a:extLst>
            </a:blip>
            <a:stretch>
              <a:fillRect l="0" t="0" r="-3462" b="-67754"/>
            </a:stretch>
          </a:blipFill>
        </p:spPr>
      </p:sp>
      <p:grpSp>
        <p:nvGrpSpPr>
          <p:cNvPr name="Group 20" id="20"/>
          <p:cNvGrpSpPr/>
          <p:nvPr/>
        </p:nvGrpSpPr>
        <p:grpSpPr>
          <a:xfrm rot="0">
            <a:off x="639440" y="-887587"/>
            <a:ext cx="916123" cy="2377666"/>
            <a:chOff x="0" y="0"/>
            <a:chExt cx="241283" cy="626216"/>
          </a:xfrm>
        </p:grpSpPr>
        <p:sp>
          <p:nvSpPr>
            <p:cNvPr name="Freeform 21" id="21"/>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22" id="22"/>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29381" y="1080494"/>
            <a:ext cx="8801785" cy="1360366"/>
          </a:xfrm>
          <a:prstGeom prst="rect">
            <a:avLst/>
          </a:prstGeom>
        </p:spPr>
        <p:txBody>
          <a:bodyPr anchor="t" rtlCol="false" tIns="0" lIns="0" bIns="0" rIns="0">
            <a:spAutoFit/>
          </a:bodyPr>
          <a:lstStyle/>
          <a:p>
            <a:pPr algn="ctr">
              <a:lnSpc>
                <a:spcPts val="11119"/>
              </a:lnSpc>
            </a:pPr>
            <a:r>
              <a:rPr lang="en-US" sz="7942" spc="285">
                <a:solidFill>
                  <a:srgbClr val="FFFFFF"/>
                </a:solidFill>
                <a:latin typeface="ヒカリ角ゴ condensed Bold"/>
              </a:rPr>
              <a:t>Description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741565" y="3655405"/>
            <a:ext cx="19590556" cy="5985691"/>
            <a:chOff x="0" y="0"/>
            <a:chExt cx="5159653" cy="1576478"/>
          </a:xfrm>
        </p:grpSpPr>
        <p:sp>
          <p:nvSpPr>
            <p:cNvPr name="Freeform 3" id="3"/>
            <p:cNvSpPr/>
            <p:nvPr/>
          </p:nvSpPr>
          <p:spPr>
            <a:xfrm flipH="false" flipV="false" rot="0">
              <a:off x="0" y="0"/>
              <a:ext cx="5159653" cy="1576478"/>
            </a:xfrm>
            <a:custGeom>
              <a:avLst/>
              <a:gdLst/>
              <a:ahLst/>
              <a:cxnLst/>
              <a:rect r="r" b="b" t="t" l="l"/>
              <a:pathLst>
                <a:path h="1576478" w="5159653">
                  <a:moveTo>
                    <a:pt x="0" y="0"/>
                  </a:moveTo>
                  <a:lnTo>
                    <a:pt x="5159653" y="0"/>
                  </a:lnTo>
                  <a:lnTo>
                    <a:pt x="5159653" y="1576478"/>
                  </a:lnTo>
                  <a:lnTo>
                    <a:pt x="0" y="1576478"/>
                  </a:lnTo>
                  <a:close/>
                </a:path>
              </a:pathLst>
            </a:custGeom>
            <a:solidFill>
              <a:srgbClr val="000000"/>
            </a:solidFill>
          </p:spPr>
        </p:sp>
        <p:sp>
          <p:nvSpPr>
            <p:cNvPr name="TextBox 4" id="4"/>
            <p:cNvSpPr txBox="true"/>
            <p:nvPr/>
          </p:nvSpPr>
          <p:spPr>
            <a:xfrm>
              <a:off x="0" y="-47625"/>
              <a:ext cx="5159653" cy="1624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2709297" y="923305"/>
            <a:ext cx="645488" cy="2315653"/>
          </a:xfrm>
          <a:custGeom>
            <a:avLst/>
            <a:gdLst/>
            <a:ahLst/>
            <a:cxnLst/>
            <a:rect r="r" b="b" t="t" l="l"/>
            <a:pathLst>
              <a:path h="2315653" w="645488">
                <a:moveTo>
                  <a:pt x="0" y="0"/>
                </a:moveTo>
                <a:lnTo>
                  <a:pt x="645489" y="0"/>
                </a:lnTo>
                <a:lnTo>
                  <a:pt x="645489" y="2315653"/>
                </a:lnTo>
                <a:lnTo>
                  <a:pt x="0" y="23156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4851805" y="923305"/>
            <a:ext cx="645488" cy="2315653"/>
          </a:xfrm>
          <a:custGeom>
            <a:avLst/>
            <a:gdLst/>
            <a:ahLst/>
            <a:cxnLst/>
            <a:rect r="r" b="b" t="t" l="l"/>
            <a:pathLst>
              <a:path h="2315653" w="645488">
                <a:moveTo>
                  <a:pt x="0" y="0"/>
                </a:moveTo>
                <a:lnTo>
                  <a:pt x="645488" y="0"/>
                </a:lnTo>
                <a:lnTo>
                  <a:pt x="645488" y="2315653"/>
                </a:lnTo>
                <a:lnTo>
                  <a:pt x="0" y="23156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58762" y="-1162131"/>
            <a:ext cx="946559" cy="2190831"/>
            <a:chOff x="0" y="0"/>
            <a:chExt cx="249300" cy="577009"/>
          </a:xfrm>
        </p:grpSpPr>
        <p:sp>
          <p:nvSpPr>
            <p:cNvPr name="Freeform 8" id="8"/>
            <p:cNvSpPr/>
            <p:nvPr/>
          </p:nvSpPr>
          <p:spPr>
            <a:xfrm flipH="false" flipV="false" rot="0">
              <a:off x="0" y="0"/>
              <a:ext cx="249300" cy="577009"/>
            </a:xfrm>
            <a:custGeom>
              <a:avLst/>
              <a:gdLst/>
              <a:ahLst/>
              <a:cxnLst/>
              <a:rect r="r" b="b" t="t" l="l"/>
              <a:pathLst>
                <a:path h="577009" w="249300">
                  <a:moveTo>
                    <a:pt x="0" y="0"/>
                  </a:moveTo>
                  <a:lnTo>
                    <a:pt x="249300" y="0"/>
                  </a:lnTo>
                  <a:lnTo>
                    <a:pt x="249300" y="577009"/>
                  </a:lnTo>
                  <a:lnTo>
                    <a:pt x="0" y="577009"/>
                  </a:lnTo>
                  <a:close/>
                </a:path>
              </a:pathLst>
            </a:custGeom>
            <a:solidFill>
              <a:srgbClr val="000000"/>
            </a:solidFill>
          </p:spPr>
        </p:sp>
        <p:sp>
          <p:nvSpPr>
            <p:cNvPr name="TextBox 9" id="9"/>
            <p:cNvSpPr txBox="true"/>
            <p:nvPr/>
          </p:nvSpPr>
          <p:spPr>
            <a:xfrm>
              <a:off x="0" y="-47625"/>
              <a:ext cx="249300" cy="62463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701270" y="-1162131"/>
            <a:ext cx="946559" cy="2190831"/>
            <a:chOff x="0" y="0"/>
            <a:chExt cx="249300" cy="577009"/>
          </a:xfrm>
        </p:grpSpPr>
        <p:sp>
          <p:nvSpPr>
            <p:cNvPr name="Freeform 11" id="11"/>
            <p:cNvSpPr/>
            <p:nvPr/>
          </p:nvSpPr>
          <p:spPr>
            <a:xfrm flipH="false" flipV="false" rot="0">
              <a:off x="0" y="0"/>
              <a:ext cx="249300" cy="577009"/>
            </a:xfrm>
            <a:custGeom>
              <a:avLst/>
              <a:gdLst/>
              <a:ahLst/>
              <a:cxnLst/>
              <a:rect r="r" b="b" t="t" l="l"/>
              <a:pathLst>
                <a:path h="577009" w="249300">
                  <a:moveTo>
                    <a:pt x="0" y="0"/>
                  </a:moveTo>
                  <a:lnTo>
                    <a:pt x="249300" y="0"/>
                  </a:lnTo>
                  <a:lnTo>
                    <a:pt x="249300" y="577009"/>
                  </a:lnTo>
                  <a:lnTo>
                    <a:pt x="0" y="577009"/>
                  </a:lnTo>
                  <a:close/>
                </a:path>
              </a:pathLst>
            </a:custGeom>
            <a:solidFill>
              <a:srgbClr val="000000"/>
            </a:solidFill>
          </p:spPr>
        </p:sp>
        <p:sp>
          <p:nvSpPr>
            <p:cNvPr name="TextBox 12" id="12"/>
            <p:cNvSpPr txBox="true"/>
            <p:nvPr/>
          </p:nvSpPr>
          <p:spPr>
            <a:xfrm>
              <a:off x="0" y="-47625"/>
              <a:ext cx="249300" cy="624634"/>
            </a:xfrm>
            <a:prstGeom prst="rect">
              <a:avLst/>
            </a:prstGeom>
          </p:spPr>
          <p:txBody>
            <a:bodyPr anchor="ctr" rtlCol="false" tIns="50800" lIns="50800" bIns="50800" rIns="50800"/>
            <a:lstStyle/>
            <a:p>
              <a:pPr algn="ctr">
                <a:lnSpc>
                  <a:spcPts val="2659"/>
                </a:lnSpc>
              </a:pPr>
            </a:p>
          </p:txBody>
        </p:sp>
      </p:grpSp>
      <p:graphicFrame>
        <p:nvGraphicFramePr>
          <p:cNvPr name="Table 13" id="13"/>
          <p:cNvGraphicFramePr>
            <a:graphicFrameLocks noGrp="true"/>
          </p:cNvGraphicFramePr>
          <p:nvPr/>
        </p:nvGraphicFramePr>
        <p:xfrm>
          <a:off x="7284424" y="4509408"/>
          <a:ext cx="3500477" cy="3048000"/>
        </p:xfrm>
        <a:graphic>
          <a:graphicData uri="http://schemas.openxmlformats.org/drawingml/2006/table">
            <a:tbl>
              <a:tblPr/>
              <a:tblGrid>
                <a:gridCol w="3232498"/>
              </a:tblGrid>
              <a:tr h="762000">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64912"/>
                    </a:solidFill>
                  </a:tcPr>
                </a:tc>
              </a:tr>
              <a:tr h="762000">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62000">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62000">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4" id="14"/>
          <p:cNvSpPr txBox="true"/>
          <p:nvPr/>
        </p:nvSpPr>
        <p:spPr>
          <a:xfrm rot="0">
            <a:off x="3505321" y="939241"/>
            <a:ext cx="10968430" cy="2291273"/>
          </a:xfrm>
          <a:prstGeom prst="rect">
            <a:avLst/>
          </a:prstGeom>
        </p:spPr>
        <p:txBody>
          <a:bodyPr anchor="t" rtlCol="false" tIns="0" lIns="0" bIns="0" rIns="0">
            <a:spAutoFit/>
          </a:bodyPr>
          <a:lstStyle/>
          <a:p>
            <a:pPr algn="ctr">
              <a:lnSpc>
                <a:spcPts val="9159"/>
              </a:lnSpc>
            </a:pPr>
            <a:r>
              <a:rPr lang="en-US" sz="6542" spc="235">
                <a:solidFill>
                  <a:srgbClr val="FFFFFF"/>
                </a:solidFill>
                <a:latin typeface="ヒカリ角ゴ condensed Heavy"/>
              </a:rPr>
              <a:t>The </a:t>
            </a:r>
          </a:p>
          <a:p>
            <a:pPr algn="ctr">
              <a:lnSpc>
                <a:spcPts val="9159"/>
              </a:lnSpc>
            </a:pPr>
            <a:r>
              <a:rPr lang="en-US" sz="6542" spc="235">
                <a:solidFill>
                  <a:srgbClr val="FFFFFF"/>
                </a:solidFill>
                <a:latin typeface="ヒカリ角ゴ condensed Heavy"/>
              </a:rPr>
              <a:t>Database Schema</a:t>
            </a:r>
          </a:p>
        </p:txBody>
      </p:sp>
      <p:sp>
        <p:nvSpPr>
          <p:cNvPr name="TextBox 15" id="15"/>
          <p:cNvSpPr txBox="true"/>
          <p:nvPr/>
        </p:nvSpPr>
        <p:spPr>
          <a:xfrm rot="0">
            <a:off x="7049755" y="4670193"/>
            <a:ext cx="4007916" cy="461763"/>
          </a:xfrm>
          <a:prstGeom prst="rect">
            <a:avLst/>
          </a:prstGeom>
        </p:spPr>
        <p:txBody>
          <a:bodyPr anchor="t" rtlCol="false" tIns="0" lIns="0" bIns="0" rIns="0">
            <a:spAutoFit/>
          </a:bodyPr>
          <a:lstStyle/>
          <a:p>
            <a:pPr algn="ctr">
              <a:lnSpc>
                <a:spcPts val="3554"/>
              </a:lnSpc>
            </a:pPr>
            <a:r>
              <a:rPr lang="en-US" sz="3554" spc="127">
                <a:solidFill>
                  <a:srgbClr val="FFFFFF"/>
                </a:solidFill>
                <a:latin typeface="ヒカリ角ゴ condensed Bold"/>
              </a:rPr>
              <a:t>Sales</a:t>
            </a:r>
          </a:p>
        </p:txBody>
      </p:sp>
      <p:sp>
        <p:nvSpPr>
          <p:cNvPr name="TextBox 16" id="16"/>
          <p:cNvSpPr txBox="true"/>
          <p:nvPr/>
        </p:nvSpPr>
        <p:spPr>
          <a:xfrm rot="0">
            <a:off x="7986174" y="5922098"/>
            <a:ext cx="2315653" cy="659610"/>
          </a:xfrm>
          <a:prstGeom prst="rect">
            <a:avLst/>
          </a:prstGeom>
        </p:spPr>
        <p:txBody>
          <a:bodyPr anchor="t" rtlCol="false" tIns="0" lIns="0" bIns="0" rIns="0">
            <a:spAutoFit/>
          </a:bodyPr>
          <a:lstStyle/>
          <a:p>
            <a:pPr>
              <a:lnSpc>
                <a:spcPts val="5866"/>
              </a:lnSpc>
            </a:pPr>
            <a:r>
              <a:rPr lang="en-US" sz="2654" spc="95">
                <a:solidFill>
                  <a:srgbClr val="FFFFFF"/>
                </a:solidFill>
                <a:latin typeface="ヒカリ角ゴ condensed"/>
              </a:rPr>
              <a:t>order_date</a:t>
            </a:r>
          </a:p>
        </p:txBody>
      </p:sp>
      <p:graphicFrame>
        <p:nvGraphicFramePr>
          <p:cNvPr name="Table 17" id="17"/>
          <p:cNvGraphicFramePr>
            <a:graphicFrameLocks noGrp="true"/>
          </p:cNvGraphicFramePr>
          <p:nvPr/>
        </p:nvGraphicFramePr>
        <p:xfrm>
          <a:off x="2401576" y="5143261"/>
          <a:ext cx="3500477" cy="2295525"/>
        </p:xfrm>
        <a:graphic>
          <a:graphicData uri="http://schemas.openxmlformats.org/drawingml/2006/table">
            <a:tbl>
              <a:tblPr/>
              <a:tblGrid>
                <a:gridCol w="3232498"/>
              </a:tblGrid>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64912"/>
                    </a:solidFill>
                  </a:tcPr>
                </a:tc>
              </a:tr>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8" id="18"/>
          <p:cNvSpPr txBox="true"/>
          <p:nvPr/>
        </p:nvSpPr>
        <p:spPr>
          <a:xfrm rot="0">
            <a:off x="2166906" y="5304852"/>
            <a:ext cx="4007916" cy="461763"/>
          </a:xfrm>
          <a:prstGeom prst="rect">
            <a:avLst/>
          </a:prstGeom>
        </p:spPr>
        <p:txBody>
          <a:bodyPr anchor="t" rtlCol="false" tIns="0" lIns="0" bIns="0" rIns="0">
            <a:spAutoFit/>
          </a:bodyPr>
          <a:lstStyle/>
          <a:p>
            <a:pPr algn="ctr">
              <a:lnSpc>
                <a:spcPts val="3554"/>
              </a:lnSpc>
            </a:pPr>
            <a:r>
              <a:rPr lang="en-US" sz="3554" spc="127">
                <a:solidFill>
                  <a:srgbClr val="FFFFFF"/>
                </a:solidFill>
                <a:latin typeface="ヒカリ角ゴ condensed Bold"/>
              </a:rPr>
              <a:t>Menus</a:t>
            </a:r>
          </a:p>
        </p:txBody>
      </p:sp>
      <p:sp>
        <p:nvSpPr>
          <p:cNvPr name="TextBox 19" id="19"/>
          <p:cNvSpPr txBox="true"/>
          <p:nvPr/>
        </p:nvSpPr>
        <p:spPr>
          <a:xfrm rot="0">
            <a:off x="2432544" y="5759812"/>
            <a:ext cx="3469509" cy="680264"/>
          </a:xfrm>
          <a:prstGeom prst="rect">
            <a:avLst/>
          </a:prstGeom>
        </p:spPr>
        <p:txBody>
          <a:bodyPr anchor="t" rtlCol="false" tIns="0" lIns="0" bIns="0" rIns="0">
            <a:spAutoFit/>
          </a:bodyPr>
          <a:lstStyle/>
          <a:p>
            <a:pPr algn="ctr">
              <a:lnSpc>
                <a:spcPts val="6079"/>
              </a:lnSpc>
            </a:pPr>
            <a:r>
              <a:rPr lang="en-US" sz="2654" spc="95">
                <a:solidFill>
                  <a:srgbClr val="FFFFFF"/>
                </a:solidFill>
                <a:latin typeface="ヒカリ角ゴ condensed"/>
              </a:rPr>
              <a:t>product_id</a:t>
            </a:r>
          </a:p>
        </p:txBody>
      </p:sp>
      <p:graphicFrame>
        <p:nvGraphicFramePr>
          <p:cNvPr name="Table 20" id="20"/>
          <p:cNvGraphicFramePr>
            <a:graphicFrameLocks noGrp="true"/>
          </p:cNvGraphicFramePr>
          <p:nvPr/>
        </p:nvGraphicFramePr>
        <p:xfrm>
          <a:off x="12186323" y="4797639"/>
          <a:ext cx="3500477" cy="2295525"/>
        </p:xfrm>
        <a:graphic>
          <a:graphicData uri="http://schemas.openxmlformats.org/drawingml/2006/table">
            <a:tbl>
              <a:tblPr/>
              <a:tblGrid>
                <a:gridCol w="3232498"/>
              </a:tblGrid>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64912"/>
                    </a:solidFill>
                  </a:tcPr>
                </a:tc>
              </a:tr>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65175">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21" id="21"/>
          <p:cNvSpPr txBox="true"/>
          <p:nvPr/>
        </p:nvSpPr>
        <p:spPr>
          <a:xfrm rot="0">
            <a:off x="11932604" y="4931429"/>
            <a:ext cx="4007916" cy="461763"/>
          </a:xfrm>
          <a:prstGeom prst="rect">
            <a:avLst/>
          </a:prstGeom>
        </p:spPr>
        <p:txBody>
          <a:bodyPr anchor="t" rtlCol="false" tIns="0" lIns="0" bIns="0" rIns="0">
            <a:spAutoFit/>
          </a:bodyPr>
          <a:lstStyle/>
          <a:p>
            <a:pPr algn="ctr">
              <a:lnSpc>
                <a:spcPts val="3554"/>
              </a:lnSpc>
            </a:pPr>
            <a:r>
              <a:rPr lang="en-US" sz="3554" spc="127">
                <a:solidFill>
                  <a:srgbClr val="FFFFFF"/>
                </a:solidFill>
                <a:latin typeface="ヒカリ角ゴ condensed Bold"/>
              </a:rPr>
              <a:t>Members</a:t>
            </a:r>
          </a:p>
        </p:txBody>
      </p:sp>
      <p:sp>
        <p:nvSpPr>
          <p:cNvPr name="TextBox 22" id="22"/>
          <p:cNvSpPr txBox="true"/>
          <p:nvPr/>
        </p:nvSpPr>
        <p:spPr>
          <a:xfrm rot="0">
            <a:off x="12870877" y="6221001"/>
            <a:ext cx="2315653" cy="614932"/>
          </a:xfrm>
          <a:prstGeom prst="rect">
            <a:avLst/>
          </a:prstGeom>
        </p:spPr>
        <p:txBody>
          <a:bodyPr anchor="t" rtlCol="false" tIns="0" lIns="0" bIns="0" rIns="0">
            <a:spAutoFit/>
          </a:bodyPr>
          <a:lstStyle/>
          <a:p>
            <a:pPr>
              <a:lnSpc>
                <a:spcPts val="5468"/>
              </a:lnSpc>
            </a:pPr>
            <a:r>
              <a:rPr lang="en-US" sz="2654" spc="95">
                <a:solidFill>
                  <a:srgbClr val="FFFFFF"/>
                </a:solidFill>
                <a:latin typeface="ヒカリ角ゴ condensed"/>
              </a:rPr>
              <a:t>join_date</a:t>
            </a:r>
          </a:p>
        </p:txBody>
      </p:sp>
      <p:sp>
        <p:nvSpPr>
          <p:cNvPr name="AutoShape 23" id="23"/>
          <p:cNvSpPr/>
          <p:nvPr/>
        </p:nvSpPr>
        <p:spPr>
          <a:xfrm>
            <a:off x="2432544" y="6238056"/>
            <a:ext cx="4847247" cy="870563"/>
          </a:xfrm>
          <a:prstGeom prst="line">
            <a:avLst/>
          </a:prstGeom>
          <a:ln cap="flat" w="38100">
            <a:solidFill>
              <a:srgbClr val="FFFFFF"/>
            </a:solidFill>
            <a:prstDash val="solid"/>
            <a:headEnd type="none" len="sm" w="sm"/>
            <a:tailEnd type="triangle" len="med" w="lg"/>
          </a:ln>
        </p:spPr>
      </p:sp>
      <p:sp>
        <p:nvSpPr>
          <p:cNvPr name="TextBox 24" id="24"/>
          <p:cNvSpPr txBox="true"/>
          <p:nvPr/>
        </p:nvSpPr>
        <p:spPr>
          <a:xfrm rot="0">
            <a:off x="2401576" y="6559708"/>
            <a:ext cx="3478040" cy="680264"/>
          </a:xfrm>
          <a:prstGeom prst="rect">
            <a:avLst/>
          </a:prstGeom>
        </p:spPr>
        <p:txBody>
          <a:bodyPr anchor="t" rtlCol="false" tIns="0" lIns="0" bIns="0" rIns="0">
            <a:spAutoFit/>
          </a:bodyPr>
          <a:lstStyle/>
          <a:p>
            <a:pPr algn="ctr">
              <a:lnSpc>
                <a:spcPts val="6079"/>
              </a:lnSpc>
            </a:pPr>
            <a:r>
              <a:rPr lang="en-US" sz="2654" spc="95">
                <a:solidFill>
                  <a:srgbClr val="FFFFFF"/>
                </a:solidFill>
                <a:latin typeface="ヒカリ角ゴ condensed"/>
              </a:rPr>
              <a:t>price</a:t>
            </a:r>
          </a:p>
        </p:txBody>
      </p:sp>
      <p:sp>
        <p:nvSpPr>
          <p:cNvPr name="TextBox 25" id="25"/>
          <p:cNvSpPr txBox="true"/>
          <p:nvPr/>
        </p:nvSpPr>
        <p:spPr>
          <a:xfrm rot="0">
            <a:off x="7279791" y="6630374"/>
            <a:ext cx="3419491" cy="680264"/>
          </a:xfrm>
          <a:prstGeom prst="rect">
            <a:avLst/>
          </a:prstGeom>
        </p:spPr>
        <p:txBody>
          <a:bodyPr anchor="t" rtlCol="false" tIns="0" lIns="0" bIns="0" rIns="0">
            <a:spAutoFit/>
          </a:bodyPr>
          <a:lstStyle/>
          <a:p>
            <a:pPr algn="ctr">
              <a:lnSpc>
                <a:spcPts val="6079"/>
              </a:lnSpc>
            </a:pPr>
            <a:r>
              <a:rPr lang="en-US" sz="2654" spc="95">
                <a:solidFill>
                  <a:srgbClr val="FFFFFF"/>
                </a:solidFill>
                <a:latin typeface="ヒカリ角ゴ condensed"/>
              </a:rPr>
              <a:t>product_id</a:t>
            </a:r>
          </a:p>
        </p:txBody>
      </p:sp>
      <p:sp>
        <p:nvSpPr>
          <p:cNvPr name="TextBox 26" id="26"/>
          <p:cNvSpPr txBox="true"/>
          <p:nvPr/>
        </p:nvSpPr>
        <p:spPr>
          <a:xfrm rot="0">
            <a:off x="7279791" y="5116967"/>
            <a:ext cx="3419491" cy="680264"/>
          </a:xfrm>
          <a:prstGeom prst="rect">
            <a:avLst/>
          </a:prstGeom>
        </p:spPr>
        <p:txBody>
          <a:bodyPr anchor="t" rtlCol="false" tIns="0" lIns="0" bIns="0" rIns="0">
            <a:spAutoFit/>
          </a:bodyPr>
          <a:lstStyle/>
          <a:p>
            <a:pPr algn="ctr">
              <a:lnSpc>
                <a:spcPts val="6079"/>
              </a:lnSpc>
            </a:pPr>
            <a:r>
              <a:rPr lang="en-US" sz="2654" spc="95">
                <a:solidFill>
                  <a:srgbClr val="FFFFFF"/>
                </a:solidFill>
                <a:latin typeface="ヒカリ角ゴ condensed"/>
              </a:rPr>
              <a:t>customer_id</a:t>
            </a:r>
          </a:p>
        </p:txBody>
      </p:sp>
      <p:sp>
        <p:nvSpPr>
          <p:cNvPr name="AutoShape 27" id="27"/>
          <p:cNvSpPr/>
          <p:nvPr/>
        </p:nvSpPr>
        <p:spPr>
          <a:xfrm>
            <a:off x="7279791" y="5595212"/>
            <a:ext cx="4886236" cy="373423"/>
          </a:xfrm>
          <a:prstGeom prst="line">
            <a:avLst/>
          </a:prstGeom>
          <a:ln cap="flat" w="38100">
            <a:solidFill>
              <a:srgbClr val="FFFFFF"/>
            </a:solidFill>
            <a:prstDash val="solid"/>
            <a:headEnd type="none" len="sm" w="sm"/>
            <a:tailEnd type="triangle" len="med" w="lg"/>
          </a:ln>
        </p:spPr>
      </p:sp>
      <p:sp>
        <p:nvSpPr>
          <p:cNvPr name="TextBox 28" id="28"/>
          <p:cNvSpPr txBox="true"/>
          <p:nvPr/>
        </p:nvSpPr>
        <p:spPr>
          <a:xfrm rot="0">
            <a:off x="12166027" y="5490390"/>
            <a:ext cx="3419491" cy="680264"/>
          </a:xfrm>
          <a:prstGeom prst="rect">
            <a:avLst/>
          </a:prstGeom>
        </p:spPr>
        <p:txBody>
          <a:bodyPr anchor="t" rtlCol="false" tIns="0" lIns="0" bIns="0" rIns="0">
            <a:spAutoFit/>
          </a:bodyPr>
          <a:lstStyle/>
          <a:p>
            <a:pPr algn="ctr">
              <a:lnSpc>
                <a:spcPts val="6079"/>
              </a:lnSpc>
            </a:pPr>
            <a:r>
              <a:rPr lang="en-US" sz="2654" spc="95">
                <a:solidFill>
                  <a:srgbClr val="FFFFFF"/>
                </a:solidFill>
                <a:latin typeface="ヒカリ角ゴ condensed"/>
              </a:rPr>
              <a:t>customer_id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978894" y="847725"/>
            <a:ext cx="10968430" cy="1674068"/>
          </a:xfrm>
          <a:prstGeom prst="rect">
            <a:avLst/>
          </a:prstGeom>
        </p:spPr>
        <p:txBody>
          <a:bodyPr anchor="t" rtlCol="false" tIns="0" lIns="0" bIns="0" rIns="0">
            <a:spAutoFit/>
          </a:bodyPr>
          <a:lstStyle/>
          <a:p>
            <a:pPr algn="ctr">
              <a:lnSpc>
                <a:spcPts val="13778"/>
              </a:lnSpc>
            </a:pPr>
            <a:r>
              <a:rPr lang="en-US" sz="9841" spc="354">
                <a:solidFill>
                  <a:srgbClr val="FFFFFF"/>
                </a:solidFill>
                <a:latin typeface="ヒカリ角ゴ condensed Bold"/>
              </a:rPr>
              <a:t>Dataset</a:t>
            </a:r>
          </a:p>
        </p:txBody>
      </p:sp>
      <p:sp>
        <p:nvSpPr>
          <p:cNvPr name="Freeform 3" id="3"/>
          <p:cNvSpPr/>
          <p:nvPr/>
        </p:nvSpPr>
        <p:spPr>
          <a:xfrm flipH="false" flipV="false" rot="-5400000">
            <a:off x="1388746" y="7884231"/>
            <a:ext cx="766043" cy="2748137"/>
          </a:xfrm>
          <a:custGeom>
            <a:avLst/>
            <a:gdLst/>
            <a:ahLst/>
            <a:cxnLst/>
            <a:rect r="r" b="b" t="t" l="l"/>
            <a:pathLst>
              <a:path h="2748137" w="766043">
                <a:moveTo>
                  <a:pt x="0" y="0"/>
                </a:moveTo>
                <a:lnTo>
                  <a:pt x="766044" y="0"/>
                </a:lnTo>
                <a:lnTo>
                  <a:pt x="766044" y="2748138"/>
                </a:lnTo>
                <a:lnTo>
                  <a:pt x="0" y="2748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89536" y="0"/>
            <a:ext cx="4617445" cy="4428224"/>
          </a:xfrm>
          <a:custGeom>
            <a:avLst/>
            <a:gdLst/>
            <a:ahLst/>
            <a:cxnLst/>
            <a:rect r="r" b="b" t="t" l="l"/>
            <a:pathLst>
              <a:path h="4428224" w="4617445">
                <a:moveTo>
                  <a:pt x="0" y="0"/>
                </a:moveTo>
                <a:lnTo>
                  <a:pt x="4617446" y="0"/>
                </a:lnTo>
                <a:lnTo>
                  <a:pt x="4617446" y="4428224"/>
                </a:lnTo>
                <a:lnTo>
                  <a:pt x="0" y="4428224"/>
                </a:lnTo>
                <a:lnTo>
                  <a:pt x="0" y="0"/>
                </a:lnTo>
                <a:close/>
              </a:path>
            </a:pathLst>
          </a:custGeom>
          <a:blipFill>
            <a:blip r:embed="rId4"/>
            <a:stretch>
              <a:fillRect l="0" t="-35355" r="0" b="-21005"/>
            </a:stretch>
          </a:blipFill>
        </p:spPr>
      </p:sp>
      <p:sp>
        <p:nvSpPr>
          <p:cNvPr name="Freeform 5" id="5"/>
          <p:cNvSpPr/>
          <p:nvPr/>
        </p:nvSpPr>
        <p:spPr>
          <a:xfrm flipH="false" flipV="false" rot="0">
            <a:off x="8359158" y="5898769"/>
            <a:ext cx="5247823" cy="4388231"/>
          </a:xfrm>
          <a:custGeom>
            <a:avLst/>
            <a:gdLst/>
            <a:ahLst/>
            <a:cxnLst/>
            <a:rect r="r" b="b" t="t" l="l"/>
            <a:pathLst>
              <a:path h="4388231" w="5247823">
                <a:moveTo>
                  <a:pt x="0" y="0"/>
                </a:moveTo>
                <a:lnTo>
                  <a:pt x="5247824" y="0"/>
                </a:lnTo>
                <a:lnTo>
                  <a:pt x="5247824" y="4388231"/>
                </a:lnTo>
                <a:lnTo>
                  <a:pt x="0" y="4388231"/>
                </a:lnTo>
                <a:lnTo>
                  <a:pt x="0" y="0"/>
                </a:lnTo>
                <a:close/>
              </a:path>
            </a:pathLst>
          </a:custGeom>
          <a:blipFill>
            <a:blip r:embed="rId5"/>
            <a:stretch>
              <a:fillRect l="-10424" t="0" r="-9892" b="0"/>
            </a:stretch>
          </a:blipFill>
        </p:spPr>
      </p:sp>
      <p:grpSp>
        <p:nvGrpSpPr>
          <p:cNvPr name="Group 6" id="6"/>
          <p:cNvGrpSpPr/>
          <p:nvPr/>
        </p:nvGrpSpPr>
        <p:grpSpPr>
          <a:xfrm rot="0">
            <a:off x="0" y="4428224"/>
            <a:ext cx="13606982" cy="1518192"/>
            <a:chOff x="0" y="0"/>
            <a:chExt cx="3583732" cy="399853"/>
          </a:xfrm>
        </p:grpSpPr>
        <p:sp>
          <p:nvSpPr>
            <p:cNvPr name="Freeform 7" id="7"/>
            <p:cNvSpPr/>
            <p:nvPr/>
          </p:nvSpPr>
          <p:spPr>
            <a:xfrm flipH="false" flipV="false" rot="0">
              <a:off x="0" y="0"/>
              <a:ext cx="3583732" cy="399853"/>
            </a:xfrm>
            <a:custGeom>
              <a:avLst/>
              <a:gdLst/>
              <a:ahLst/>
              <a:cxnLst/>
              <a:rect r="r" b="b" t="t" l="l"/>
              <a:pathLst>
                <a:path h="399853" w="3583732">
                  <a:moveTo>
                    <a:pt x="0" y="0"/>
                  </a:moveTo>
                  <a:lnTo>
                    <a:pt x="3583732" y="0"/>
                  </a:lnTo>
                  <a:lnTo>
                    <a:pt x="3583732" y="399853"/>
                  </a:lnTo>
                  <a:lnTo>
                    <a:pt x="0" y="399853"/>
                  </a:lnTo>
                  <a:close/>
                </a:path>
              </a:pathLst>
            </a:custGeom>
            <a:solidFill>
              <a:srgbClr val="F64912"/>
            </a:solidFill>
          </p:spPr>
        </p:sp>
        <p:sp>
          <p:nvSpPr>
            <p:cNvPr name="TextBox 8" id="8"/>
            <p:cNvSpPr txBox="true"/>
            <p:nvPr/>
          </p:nvSpPr>
          <p:spPr>
            <a:xfrm>
              <a:off x="0" y="-47625"/>
              <a:ext cx="3583732" cy="44747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590320"/>
            <a:ext cx="13625022" cy="883848"/>
          </a:xfrm>
          <a:prstGeom prst="rect">
            <a:avLst/>
          </a:prstGeom>
        </p:spPr>
        <p:txBody>
          <a:bodyPr anchor="t" rtlCol="false" tIns="0" lIns="0" bIns="0" rIns="0">
            <a:spAutoFit/>
          </a:bodyPr>
          <a:lstStyle/>
          <a:p>
            <a:pPr algn="ctr">
              <a:lnSpc>
                <a:spcPts val="7911"/>
              </a:lnSpc>
            </a:pPr>
            <a:r>
              <a:rPr lang="en-US" sz="3454" spc="124">
                <a:solidFill>
                  <a:srgbClr val="FFFFFF"/>
                </a:solidFill>
                <a:latin typeface="ヒカリ角ゴ condensed Bold"/>
              </a:rPr>
              <a:t>https://8weeksqlchallenge.com/case-study-1/</a:t>
            </a:r>
          </a:p>
        </p:txBody>
      </p:sp>
      <p:sp>
        <p:nvSpPr>
          <p:cNvPr name="Freeform 10" id="10"/>
          <p:cNvSpPr/>
          <p:nvPr/>
        </p:nvSpPr>
        <p:spPr>
          <a:xfrm flipH="false" flipV="false" rot="0">
            <a:off x="13606982" y="66281"/>
            <a:ext cx="4662978" cy="10242078"/>
          </a:xfrm>
          <a:custGeom>
            <a:avLst/>
            <a:gdLst/>
            <a:ahLst/>
            <a:cxnLst/>
            <a:rect r="r" b="b" t="t" l="l"/>
            <a:pathLst>
              <a:path h="10242078" w="4662978">
                <a:moveTo>
                  <a:pt x="0" y="0"/>
                </a:moveTo>
                <a:lnTo>
                  <a:pt x="4662977" y="0"/>
                </a:lnTo>
                <a:lnTo>
                  <a:pt x="4662977" y="10242078"/>
                </a:lnTo>
                <a:lnTo>
                  <a:pt x="0" y="10242078"/>
                </a:lnTo>
                <a:lnTo>
                  <a:pt x="0" y="0"/>
                </a:lnTo>
                <a:close/>
              </a:path>
            </a:pathLst>
          </a:custGeom>
          <a:blipFill>
            <a:blip r:embed="rId6"/>
            <a:stretch>
              <a:fillRect l="-22664" t="0" r="-2367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10701987" y="-238745"/>
            <a:ext cx="8647777" cy="10814663"/>
            <a:chOff x="0" y="0"/>
            <a:chExt cx="2277604" cy="2848306"/>
          </a:xfrm>
        </p:grpSpPr>
        <p:sp>
          <p:nvSpPr>
            <p:cNvPr name="Freeform 3" id="3"/>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4" id="4"/>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556978" y="1302228"/>
            <a:ext cx="8188929" cy="8392958"/>
            <a:chOff x="0" y="0"/>
            <a:chExt cx="2156755" cy="2210491"/>
          </a:xfrm>
        </p:grpSpPr>
        <p:sp>
          <p:nvSpPr>
            <p:cNvPr name="Freeform 7" id="7"/>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8" id="8"/>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639440" y="-703800"/>
            <a:ext cx="916123" cy="2377666"/>
            <a:chOff x="0" y="0"/>
            <a:chExt cx="241283" cy="626216"/>
          </a:xfrm>
        </p:grpSpPr>
        <p:sp>
          <p:nvSpPr>
            <p:cNvPr name="Freeform 11" id="11"/>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12" id="12"/>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021178" y="5956935"/>
            <a:ext cx="4685987" cy="1866586"/>
          </a:xfrm>
          <a:custGeom>
            <a:avLst/>
            <a:gdLst/>
            <a:ahLst/>
            <a:cxnLst/>
            <a:rect r="r" b="b" t="t" l="l"/>
            <a:pathLst>
              <a:path h="1866586" w="4685987">
                <a:moveTo>
                  <a:pt x="0" y="0"/>
                </a:moveTo>
                <a:lnTo>
                  <a:pt x="4685987" y="0"/>
                </a:lnTo>
                <a:lnTo>
                  <a:pt x="4685987" y="1866586"/>
                </a:lnTo>
                <a:lnTo>
                  <a:pt x="0" y="1866586"/>
                </a:lnTo>
                <a:lnTo>
                  <a:pt x="0" y="0"/>
                </a:lnTo>
                <a:close/>
              </a:path>
            </a:pathLst>
          </a:custGeom>
          <a:blipFill>
            <a:blip r:embed="rId6"/>
            <a:stretch>
              <a:fillRect l="-1808" t="-7556" r="0" b="-10617"/>
            </a:stretch>
          </a:blipFill>
        </p:spPr>
      </p:sp>
      <p:sp>
        <p:nvSpPr>
          <p:cNvPr name="Freeform 14" id="14"/>
          <p:cNvSpPr/>
          <p:nvPr/>
        </p:nvSpPr>
        <p:spPr>
          <a:xfrm flipH="false" flipV="false" rot="0">
            <a:off x="611451" y="3027388"/>
            <a:ext cx="9486390" cy="2187211"/>
          </a:xfrm>
          <a:custGeom>
            <a:avLst/>
            <a:gdLst/>
            <a:ahLst/>
            <a:cxnLst/>
            <a:rect r="r" b="b" t="t" l="l"/>
            <a:pathLst>
              <a:path h="2187211" w="9486390">
                <a:moveTo>
                  <a:pt x="0" y="0"/>
                </a:moveTo>
                <a:lnTo>
                  <a:pt x="9486391" y="0"/>
                </a:lnTo>
                <a:lnTo>
                  <a:pt x="9486391" y="2187211"/>
                </a:lnTo>
                <a:lnTo>
                  <a:pt x="0" y="2187211"/>
                </a:lnTo>
                <a:lnTo>
                  <a:pt x="0" y="0"/>
                </a:lnTo>
                <a:close/>
              </a:path>
            </a:pathLst>
          </a:custGeom>
          <a:blipFill>
            <a:blip r:embed="rId7"/>
            <a:stretch>
              <a:fillRect l="0" t="0" r="0" b="0"/>
            </a:stretch>
          </a:blipFill>
        </p:spPr>
      </p:sp>
      <p:sp>
        <p:nvSpPr>
          <p:cNvPr name="Freeform 15" id="15"/>
          <p:cNvSpPr/>
          <p:nvPr/>
        </p:nvSpPr>
        <p:spPr>
          <a:xfrm flipH="false" flipV="false" rot="0">
            <a:off x="4298327" y="2532702"/>
            <a:ext cx="2112639" cy="599461"/>
          </a:xfrm>
          <a:custGeom>
            <a:avLst/>
            <a:gdLst/>
            <a:ahLst/>
            <a:cxnLst/>
            <a:rect r="r" b="b" t="t" l="l"/>
            <a:pathLst>
              <a:path h="599461" w="2112639">
                <a:moveTo>
                  <a:pt x="0" y="0"/>
                </a:moveTo>
                <a:lnTo>
                  <a:pt x="2112639" y="0"/>
                </a:lnTo>
                <a:lnTo>
                  <a:pt x="2112639" y="599461"/>
                </a:lnTo>
                <a:lnTo>
                  <a:pt x="0" y="599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298327" y="5414624"/>
            <a:ext cx="2112639" cy="599461"/>
          </a:xfrm>
          <a:custGeom>
            <a:avLst/>
            <a:gdLst/>
            <a:ahLst/>
            <a:cxnLst/>
            <a:rect r="r" b="b" t="t" l="l"/>
            <a:pathLst>
              <a:path h="599461" w="2112639">
                <a:moveTo>
                  <a:pt x="0" y="0"/>
                </a:moveTo>
                <a:lnTo>
                  <a:pt x="2112639" y="0"/>
                </a:lnTo>
                <a:lnTo>
                  <a:pt x="2112639" y="599461"/>
                </a:lnTo>
                <a:lnTo>
                  <a:pt x="0" y="599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10">
              <a:extLst>
                <a:ext uri="{96DAC541-7B7A-43D3-8B79-37D633B846F1}">
                  <asvg:svgBlip xmlns:asvg="http://schemas.microsoft.com/office/drawing/2016/SVG/main" r:embed="rId11"/>
                </a:ext>
              </a:extLst>
            </a:blip>
            <a:stretch>
              <a:fillRect l="0" t="0" r="-3462" b="-67754"/>
            </a:stretch>
          </a:blipFill>
        </p:spPr>
      </p:sp>
      <p:sp>
        <p:nvSpPr>
          <p:cNvPr name="Freeform 18" id="18"/>
          <p:cNvSpPr/>
          <p:nvPr/>
        </p:nvSpPr>
        <p:spPr>
          <a:xfrm flipH="false" flipV="false" rot="0">
            <a:off x="11272049" y="4090446"/>
            <a:ext cx="5920576" cy="4114800"/>
          </a:xfrm>
          <a:custGeom>
            <a:avLst/>
            <a:gdLst/>
            <a:ahLst/>
            <a:cxnLst/>
            <a:rect r="r" b="b" t="t" l="l"/>
            <a:pathLst>
              <a:path h="4114800" w="5920576">
                <a:moveTo>
                  <a:pt x="0" y="0"/>
                </a:moveTo>
                <a:lnTo>
                  <a:pt x="5920576" y="0"/>
                </a:lnTo>
                <a:lnTo>
                  <a:pt x="592057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1798080" y="347360"/>
            <a:ext cx="8903907" cy="1326506"/>
          </a:xfrm>
          <a:prstGeom prst="rect">
            <a:avLst/>
          </a:prstGeom>
        </p:spPr>
        <p:txBody>
          <a:bodyPr anchor="t" rtlCol="false" tIns="0" lIns="0" bIns="0" rIns="0">
            <a:spAutoFit/>
          </a:bodyPr>
          <a:lstStyle/>
          <a:p>
            <a:pPr>
              <a:lnSpc>
                <a:spcPts val="5341"/>
              </a:lnSpc>
            </a:pPr>
            <a:r>
              <a:rPr lang="en-US" sz="3842" spc="138">
                <a:solidFill>
                  <a:srgbClr val="FFFFFF"/>
                </a:solidFill>
                <a:latin typeface="ヒカリ角ゴ condensed"/>
              </a:rPr>
              <a:t>What is the total amount each customer spent at the restaurant?  </a:t>
            </a:r>
          </a:p>
        </p:txBody>
      </p:sp>
      <p:sp>
        <p:nvSpPr>
          <p:cNvPr name="TextBox 20" id="20"/>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1" id="21"/>
          <p:cNvSpPr txBox="true"/>
          <p:nvPr/>
        </p:nvSpPr>
        <p:spPr>
          <a:xfrm rot="0">
            <a:off x="3558931" y="2683006"/>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Query</a:t>
            </a:r>
          </a:p>
        </p:txBody>
      </p:sp>
      <p:sp>
        <p:nvSpPr>
          <p:cNvPr name="TextBox 22" id="22"/>
          <p:cNvSpPr txBox="true"/>
          <p:nvPr/>
        </p:nvSpPr>
        <p:spPr>
          <a:xfrm rot="0">
            <a:off x="3558931" y="5564928"/>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sp>
        <p:nvSpPr>
          <p:cNvPr name="TextBox 23" id="23"/>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4" id="24"/>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customer spending at his restaurant</a:t>
            </a:r>
          </a:p>
        </p:txBody>
      </p:sp>
      <p:sp>
        <p:nvSpPr>
          <p:cNvPr name="TextBox 25" id="25"/>
          <p:cNvSpPr txBox="true"/>
          <p:nvPr/>
        </p:nvSpPr>
        <p:spPr>
          <a:xfrm rot="0">
            <a:off x="12115580" y="4455369"/>
            <a:ext cx="4845429" cy="32516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Danny can give points to customers who have a total purchase of at least $50.</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Giving special discounts or gifts to customers who successfully invite others to buy.</a:t>
            </a:r>
          </a:p>
        </p:txBody>
      </p:sp>
      <p:sp>
        <p:nvSpPr>
          <p:cNvPr name="TextBox 26" id="26"/>
          <p:cNvSpPr txBox="true"/>
          <p:nvPr/>
        </p:nvSpPr>
        <p:spPr>
          <a:xfrm rot="0">
            <a:off x="923522" y="390254"/>
            <a:ext cx="347960"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1</a:t>
            </a:r>
          </a:p>
        </p:txBody>
      </p:sp>
      <p:sp>
        <p:nvSpPr>
          <p:cNvPr name="TextBox 27" id="27"/>
          <p:cNvSpPr txBox="true"/>
          <p:nvPr/>
        </p:nvSpPr>
        <p:spPr>
          <a:xfrm rot="0">
            <a:off x="1145127" y="8723421"/>
            <a:ext cx="8804486" cy="993559"/>
          </a:xfrm>
          <a:prstGeom prst="rect">
            <a:avLst/>
          </a:prstGeom>
        </p:spPr>
        <p:txBody>
          <a:bodyPr anchor="t" rtlCol="false" tIns="0" lIns="0" bIns="0" rIns="0">
            <a:spAutoFit/>
          </a:bodyPr>
          <a:lstStyle/>
          <a:p>
            <a:pPr>
              <a:lnSpc>
                <a:spcPts val="4036"/>
              </a:lnSpc>
            </a:pPr>
            <a:r>
              <a:rPr lang="en-US" sz="2883" spc="103">
                <a:solidFill>
                  <a:srgbClr val="FFFFFF"/>
                </a:solidFill>
                <a:latin typeface="ヒカリ角ゴ condensed"/>
              </a:rPr>
              <a:t>The total amount spent by customers A, B, C is $76, $74, $36 respectively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2872386"/>
            <a:ext cx="8304527" cy="2301254"/>
          </a:xfrm>
          <a:custGeom>
            <a:avLst/>
            <a:gdLst/>
            <a:ahLst/>
            <a:cxnLst/>
            <a:rect r="r" b="b" t="t" l="l"/>
            <a:pathLst>
              <a:path h="2301254" w="8304527">
                <a:moveTo>
                  <a:pt x="0" y="0"/>
                </a:moveTo>
                <a:lnTo>
                  <a:pt x="8304527" y="0"/>
                </a:lnTo>
                <a:lnTo>
                  <a:pt x="8304527" y="2301255"/>
                </a:lnTo>
                <a:lnTo>
                  <a:pt x="0" y="2301255"/>
                </a:lnTo>
                <a:lnTo>
                  <a:pt x="0" y="0"/>
                </a:lnTo>
                <a:close/>
              </a:path>
            </a:pathLst>
          </a:custGeom>
          <a:blipFill>
            <a:blip r:embed="rId4"/>
            <a:stretch>
              <a:fillRect l="0" t="0" r="0" b="0"/>
            </a:stretch>
          </a:blipFill>
        </p:spPr>
      </p:sp>
      <p:sp>
        <p:nvSpPr>
          <p:cNvPr name="Freeform 10" id="10"/>
          <p:cNvSpPr/>
          <p:nvPr/>
        </p:nvSpPr>
        <p:spPr>
          <a:xfrm flipH="false" flipV="false" rot="0">
            <a:off x="3022142" y="6114162"/>
            <a:ext cx="4317643" cy="1806759"/>
          </a:xfrm>
          <a:custGeom>
            <a:avLst/>
            <a:gdLst/>
            <a:ahLst/>
            <a:cxnLst/>
            <a:rect r="r" b="b" t="t" l="l"/>
            <a:pathLst>
              <a:path h="1806759" w="4317643">
                <a:moveTo>
                  <a:pt x="0" y="0"/>
                </a:moveTo>
                <a:lnTo>
                  <a:pt x="4317643" y="0"/>
                </a:lnTo>
                <a:lnTo>
                  <a:pt x="4317643" y="1806759"/>
                </a:lnTo>
                <a:lnTo>
                  <a:pt x="0" y="1806759"/>
                </a:lnTo>
                <a:lnTo>
                  <a:pt x="0" y="0"/>
                </a:lnTo>
                <a:close/>
              </a:path>
            </a:pathLst>
          </a:custGeom>
          <a:blipFill>
            <a:blip r:embed="rId5"/>
            <a:stretch>
              <a:fillRect l="-3575" t="0" r="-5972" b="-11101"/>
            </a:stretch>
          </a:blipFill>
        </p:spPr>
      </p:sp>
      <p:sp>
        <p:nvSpPr>
          <p:cNvPr name="Freeform 11" id="11"/>
          <p:cNvSpPr/>
          <p:nvPr/>
        </p:nvSpPr>
        <p:spPr>
          <a:xfrm flipH="false" flipV="false" rot="0">
            <a:off x="4231652" y="2366079"/>
            <a:ext cx="2112639" cy="599461"/>
          </a:xfrm>
          <a:custGeom>
            <a:avLst/>
            <a:gdLst/>
            <a:ahLst/>
            <a:cxnLst/>
            <a:rect r="r" b="b" t="t" l="l"/>
            <a:pathLst>
              <a:path h="599461" w="2112639">
                <a:moveTo>
                  <a:pt x="0" y="0"/>
                </a:moveTo>
                <a:lnTo>
                  <a:pt x="2112639" y="0"/>
                </a:lnTo>
                <a:lnTo>
                  <a:pt x="2112639" y="599461"/>
                </a:lnTo>
                <a:lnTo>
                  <a:pt x="0" y="599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231652" y="5562326"/>
            <a:ext cx="2112639" cy="599461"/>
          </a:xfrm>
          <a:custGeom>
            <a:avLst/>
            <a:gdLst/>
            <a:ahLst/>
            <a:cxnLst/>
            <a:rect r="r" b="b" t="t" l="l"/>
            <a:pathLst>
              <a:path h="599461" w="2112639">
                <a:moveTo>
                  <a:pt x="0" y="0"/>
                </a:moveTo>
                <a:lnTo>
                  <a:pt x="2112639" y="0"/>
                </a:lnTo>
                <a:lnTo>
                  <a:pt x="2112639" y="599461"/>
                </a:lnTo>
                <a:lnTo>
                  <a:pt x="0" y="599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8">
              <a:extLst>
                <a:ext uri="{96DAC541-7B7A-43D3-8B79-37D633B846F1}">
                  <asvg:svgBlip xmlns:asvg="http://schemas.microsoft.com/office/drawing/2016/SVG/main" r:embed="rId9"/>
                </a:ext>
              </a:extLst>
            </a:blip>
            <a:stretch>
              <a:fillRect l="0" t="0" r="-3462" b="-67754"/>
            </a:stretch>
          </a:blipFill>
        </p:spPr>
      </p:sp>
      <p:sp>
        <p:nvSpPr>
          <p:cNvPr name="TextBox 14" id="14"/>
          <p:cNvSpPr txBox="true"/>
          <p:nvPr/>
        </p:nvSpPr>
        <p:spPr>
          <a:xfrm rot="0">
            <a:off x="1808133" y="363214"/>
            <a:ext cx="8331026" cy="1326506"/>
          </a:xfrm>
          <a:prstGeom prst="rect">
            <a:avLst/>
          </a:prstGeom>
        </p:spPr>
        <p:txBody>
          <a:bodyPr anchor="t" rtlCol="false" tIns="0" lIns="0" bIns="0" rIns="0">
            <a:spAutoFit/>
          </a:bodyPr>
          <a:lstStyle/>
          <a:p>
            <a:pPr>
              <a:lnSpc>
                <a:spcPts val="5341"/>
              </a:lnSpc>
            </a:pPr>
            <a:r>
              <a:rPr lang="en-US" sz="3842" spc="138">
                <a:solidFill>
                  <a:srgbClr val="FFFFFF"/>
                </a:solidFill>
                <a:latin typeface="ヒカリ角ゴ condensed"/>
              </a:rPr>
              <a:t>How many days has each customer visited the restaurant?</a:t>
            </a:r>
          </a:p>
        </p:txBody>
      </p:sp>
      <p:sp>
        <p:nvSpPr>
          <p:cNvPr name="TextBox 15" id="15"/>
          <p:cNvSpPr txBox="true"/>
          <p:nvPr/>
        </p:nvSpPr>
        <p:spPr>
          <a:xfrm rot="0">
            <a:off x="3492256" y="2516383"/>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Query</a:t>
            </a:r>
          </a:p>
        </p:txBody>
      </p:sp>
      <p:sp>
        <p:nvSpPr>
          <p:cNvPr name="TextBox 16" id="16"/>
          <p:cNvSpPr txBox="true"/>
          <p:nvPr/>
        </p:nvSpPr>
        <p:spPr>
          <a:xfrm rot="0">
            <a:off x="3492256" y="5712630"/>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grpSp>
        <p:nvGrpSpPr>
          <p:cNvPr name="Group 17" id="17"/>
          <p:cNvGrpSpPr/>
          <p:nvPr/>
        </p:nvGrpSpPr>
        <p:grpSpPr>
          <a:xfrm rot="0">
            <a:off x="10701987" y="-238745"/>
            <a:ext cx="8647777" cy="10814663"/>
            <a:chOff x="0" y="0"/>
            <a:chExt cx="2277604" cy="2848306"/>
          </a:xfrm>
        </p:grpSpPr>
        <p:sp>
          <p:nvSpPr>
            <p:cNvPr name="Freeform 18" id="18"/>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9" id="19"/>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1" id="21"/>
          <p:cNvGrpSpPr/>
          <p:nvPr/>
        </p:nvGrpSpPr>
        <p:grpSpPr>
          <a:xfrm rot="0">
            <a:off x="9556978" y="1302228"/>
            <a:ext cx="8188929" cy="8392958"/>
            <a:chOff x="0" y="0"/>
            <a:chExt cx="2156755" cy="2210491"/>
          </a:xfrm>
        </p:grpSpPr>
        <p:sp>
          <p:nvSpPr>
            <p:cNvPr name="Freeform 22" id="22"/>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23" id="23"/>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25" id="25"/>
          <p:cNvSpPr/>
          <p:nvPr/>
        </p:nvSpPr>
        <p:spPr>
          <a:xfrm flipH="false" flipV="false" rot="0">
            <a:off x="11272049" y="4090446"/>
            <a:ext cx="5920576" cy="4114800"/>
          </a:xfrm>
          <a:custGeom>
            <a:avLst/>
            <a:gdLst/>
            <a:ahLst/>
            <a:cxnLst/>
            <a:rect r="r" b="b" t="t" l="l"/>
            <a:pathLst>
              <a:path h="4114800" w="5920576">
                <a:moveTo>
                  <a:pt x="0" y="0"/>
                </a:moveTo>
                <a:lnTo>
                  <a:pt x="5920576" y="0"/>
                </a:lnTo>
                <a:lnTo>
                  <a:pt x="592057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7" id="27"/>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8" id="28"/>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the total visits (days) of each customer</a:t>
            </a:r>
          </a:p>
        </p:txBody>
      </p:sp>
      <p:sp>
        <p:nvSpPr>
          <p:cNvPr name="TextBox 29" id="29"/>
          <p:cNvSpPr txBox="true"/>
          <p:nvPr/>
        </p:nvSpPr>
        <p:spPr>
          <a:xfrm rot="0">
            <a:off x="12019153" y="4641413"/>
            <a:ext cx="4845429" cy="288965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Danny can ask customer B what makes him frequent the restaurant.</a:t>
            </a:r>
          </a:p>
          <a:p>
            <a:pPr>
              <a:lnSpc>
                <a:spcPts val="2856"/>
              </a:lnSpc>
            </a:pPr>
          </a:p>
          <a:p>
            <a:pPr marL="505472" indent="-252736" lvl="1">
              <a:lnSpc>
                <a:spcPts val="2856"/>
              </a:lnSpc>
              <a:buFont typeface="Arial"/>
              <a:buChar char="•"/>
            </a:pPr>
            <a:r>
              <a:rPr lang="en-US" sz="2341" spc="278">
                <a:solidFill>
                  <a:srgbClr val="000000"/>
                </a:solidFill>
                <a:latin typeface="ヒカリ角ゴ condensed"/>
              </a:rPr>
              <a:t>Danny can reward customers with a total of 10 visits (for example) in a month. </a:t>
            </a:r>
          </a:p>
        </p:txBody>
      </p:sp>
      <p:sp>
        <p:nvSpPr>
          <p:cNvPr name="TextBox 30" id="30"/>
          <p:cNvSpPr txBox="true"/>
          <p:nvPr/>
        </p:nvSpPr>
        <p:spPr>
          <a:xfrm rot="0">
            <a:off x="913476" y="214945"/>
            <a:ext cx="368052"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2</a:t>
            </a:r>
          </a:p>
        </p:txBody>
      </p:sp>
      <p:sp>
        <p:nvSpPr>
          <p:cNvPr name="TextBox 31" id="31"/>
          <p:cNvSpPr txBox="true"/>
          <p:nvPr/>
        </p:nvSpPr>
        <p:spPr>
          <a:xfrm rot="0">
            <a:off x="1107027" y="8432908"/>
            <a:ext cx="9556860" cy="1498384"/>
          </a:xfrm>
          <a:prstGeom prst="rect">
            <a:avLst/>
          </a:prstGeom>
        </p:spPr>
        <p:txBody>
          <a:bodyPr anchor="t" rtlCol="false" tIns="0" lIns="0" bIns="0" rIns="0">
            <a:spAutoFit/>
          </a:bodyPr>
          <a:lstStyle/>
          <a:p>
            <a:pPr>
              <a:lnSpc>
                <a:spcPts val="4036"/>
              </a:lnSpc>
            </a:pPr>
            <a:r>
              <a:rPr lang="en-US" sz="2883" spc="103">
                <a:solidFill>
                  <a:srgbClr val="FFFFFF"/>
                </a:solidFill>
                <a:latin typeface="ヒカリ角ゴ condensed"/>
              </a:rPr>
              <a:t>The total number of days customer A, B, C visit danny’s dinner are 4,6,2 respectively. This means customer B makes the most visits.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642703"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0727744" y="4041338"/>
            <a:ext cx="6588706" cy="4579151"/>
          </a:xfrm>
          <a:custGeom>
            <a:avLst/>
            <a:gdLst/>
            <a:ahLst/>
            <a:cxnLst/>
            <a:rect r="r" b="b" t="t" l="l"/>
            <a:pathLst>
              <a:path h="4579151" w="6588706">
                <a:moveTo>
                  <a:pt x="0" y="0"/>
                </a:moveTo>
                <a:lnTo>
                  <a:pt x="6588706" y="0"/>
                </a:lnTo>
                <a:lnTo>
                  <a:pt x="6588706" y="4579151"/>
                </a:lnTo>
                <a:lnTo>
                  <a:pt x="0" y="45791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648965" y="2418316"/>
            <a:ext cx="9540711" cy="3660164"/>
          </a:xfrm>
          <a:custGeom>
            <a:avLst/>
            <a:gdLst/>
            <a:ahLst/>
            <a:cxnLst/>
            <a:rect r="r" b="b" t="t" l="l"/>
            <a:pathLst>
              <a:path h="3660164" w="9540711">
                <a:moveTo>
                  <a:pt x="0" y="0"/>
                </a:moveTo>
                <a:lnTo>
                  <a:pt x="9540711" y="0"/>
                </a:lnTo>
                <a:lnTo>
                  <a:pt x="9540711" y="3660164"/>
                </a:lnTo>
                <a:lnTo>
                  <a:pt x="0" y="3660164"/>
                </a:lnTo>
                <a:lnTo>
                  <a:pt x="0" y="0"/>
                </a:lnTo>
                <a:close/>
              </a:path>
            </a:pathLst>
          </a:custGeom>
          <a:blipFill>
            <a:blip r:embed="rId10"/>
            <a:stretch>
              <a:fillRect l="0" t="0" r="0" b="0"/>
            </a:stretch>
          </a:blipFill>
        </p:spPr>
      </p:sp>
      <p:sp>
        <p:nvSpPr>
          <p:cNvPr name="Freeform 20" id="20"/>
          <p:cNvSpPr/>
          <p:nvPr/>
        </p:nvSpPr>
        <p:spPr>
          <a:xfrm flipH="false" flipV="false" rot="0">
            <a:off x="3999970" y="1865872"/>
            <a:ext cx="2112639" cy="599461"/>
          </a:xfrm>
          <a:custGeom>
            <a:avLst/>
            <a:gdLst/>
            <a:ahLst/>
            <a:cxnLst/>
            <a:rect r="r" b="b" t="t" l="l"/>
            <a:pathLst>
              <a:path h="599461" w="2112639">
                <a:moveTo>
                  <a:pt x="0" y="0"/>
                </a:moveTo>
                <a:lnTo>
                  <a:pt x="2112639" y="0"/>
                </a:lnTo>
                <a:lnTo>
                  <a:pt x="2112639" y="599462"/>
                </a:lnTo>
                <a:lnTo>
                  <a:pt x="0" y="5994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3260574" y="2016176"/>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Query</a:t>
            </a:r>
          </a:p>
        </p:txBody>
      </p:sp>
      <p:sp>
        <p:nvSpPr>
          <p:cNvPr name="Freeform 22" id="22"/>
          <p:cNvSpPr/>
          <p:nvPr/>
        </p:nvSpPr>
        <p:spPr>
          <a:xfrm flipH="false" flipV="false" rot="0">
            <a:off x="2510836" y="6448921"/>
            <a:ext cx="5747514" cy="1896087"/>
          </a:xfrm>
          <a:custGeom>
            <a:avLst/>
            <a:gdLst/>
            <a:ahLst/>
            <a:cxnLst/>
            <a:rect r="r" b="b" t="t" l="l"/>
            <a:pathLst>
              <a:path h="1896087" w="5747514">
                <a:moveTo>
                  <a:pt x="0" y="0"/>
                </a:moveTo>
                <a:lnTo>
                  <a:pt x="5747514" y="0"/>
                </a:lnTo>
                <a:lnTo>
                  <a:pt x="5747514" y="1896087"/>
                </a:lnTo>
                <a:lnTo>
                  <a:pt x="0" y="1896087"/>
                </a:lnTo>
                <a:lnTo>
                  <a:pt x="0" y="0"/>
                </a:lnTo>
                <a:close/>
              </a:path>
            </a:pathLst>
          </a:custGeom>
          <a:blipFill>
            <a:blip r:embed="rId13"/>
            <a:stretch>
              <a:fillRect l="0" t="0" r="0" b="0"/>
            </a:stretch>
          </a:blipFill>
        </p:spPr>
      </p:sp>
      <p:sp>
        <p:nvSpPr>
          <p:cNvPr name="TextBox 23" id="23"/>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4" id="24"/>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5" id="25"/>
          <p:cNvSpPr txBox="true"/>
          <p:nvPr/>
        </p:nvSpPr>
        <p:spPr>
          <a:xfrm rot="0">
            <a:off x="1703670" y="327098"/>
            <a:ext cx="8467542" cy="1326506"/>
          </a:xfrm>
          <a:prstGeom prst="rect">
            <a:avLst/>
          </a:prstGeom>
        </p:spPr>
        <p:txBody>
          <a:bodyPr anchor="t" rtlCol="false" tIns="0" lIns="0" bIns="0" rIns="0">
            <a:spAutoFit/>
          </a:bodyPr>
          <a:lstStyle/>
          <a:p>
            <a:pPr>
              <a:lnSpc>
                <a:spcPts val="5341"/>
              </a:lnSpc>
            </a:pPr>
            <a:r>
              <a:rPr lang="en-US" sz="3842" spc="138">
                <a:solidFill>
                  <a:srgbClr val="FFFFFF"/>
                </a:solidFill>
                <a:latin typeface="ヒカリ角ゴ condensed"/>
              </a:rPr>
              <a:t>What was the first item from the menu purchased by each customer?</a:t>
            </a:r>
          </a:p>
        </p:txBody>
      </p:sp>
      <p:sp>
        <p:nvSpPr>
          <p:cNvPr name="TextBox 26" id="26"/>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the customer's first purchase item</a:t>
            </a:r>
          </a:p>
        </p:txBody>
      </p:sp>
      <p:sp>
        <p:nvSpPr>
          <p:cNvPr name="TextBox 27" id="27"/>
          <p:cNvSpPr txBox="true"/>
          <p:nvPr/>
        </p:nvSpPr>
        <p:spPr>
          <a:xfrm rot="0">
            <a:off x="11781747" y="4264949"/>
            <a:ext cx="5424775" cy="3975503"/>
          </a:xfrm>
          <a:prstGeom prst="rect">
            <a:avLst/>
          </a:prstGeom>
        </p:spPr>
        <p:txBody>
          <a:bodyPr anchor="t" rtlCol="false" tIns="0" lIns="0" bIns="0" rIns="0">
            <a:spAutoFit/>
          </a:bodyPr>
          <a:lstStyle/>
          <a:p>
            <a:pPr>
              <a:lnSpc>
                <a:spcPts val="2856"/>
              </a:lnSpc>
            </a:pPr>
            <a:r>
              <a:rPr lang="en-US" sz="2341" spc="278">
                <a:solidFill>
                  <a:srgbClr val="000000"/>
                </a:solidFill>
                <a:latin typeface="ヒカリ角ゴ condensed"/>
              </a:rPr>
              <a:t>It can be considered that curry is one of the must-order Japanese foods for customers when visiting a Japanese restaurant. Therefore, it is very important for Danny's Restaurant to ensure that their curry flavor image is superior, so that it can capture the hearts of customers from their first visit.</a:t>
            </a:r>
          </a:p>
        </p:txBody>
      </p:sp>
      <p:sp>
        <p:nvSpPr>
          <p:cNvPr name="Freeform 28" id="28"/>
          <p:cNvSpPr/>
          <p:nvPr/>
        </p:nvSpPr>
        <p:spPr>
          <a:xfrm flipH="false" flipV="false" rot="0">
            <a:off x="4416988" y="5973705"/>
            <a:ext cx="1917916" cy="544209"/>
          </a:xfrm>
          <a:custGeom>
            <a:avLst/>
            <a:gdLst/>
            <a:ahLst/>
            <a:cxnLst/>
            <a:rect r="r" b="b" t="t" l="l"/>
            <a:pathLst>
              <a:path h="544209" w="1917916">
                <a:moveTo>
                  <a:pt x="0" y="0"/>
                </a:moveTo>
                <a:lnTo>
                  <a:pt x="1917916" y="0"/>
                </a:lnTo>
                <a:lnTo>
                  <a:pt x="1917916" y="544208"/>
                </a:lnTo>
                <a:lnTo>
                  <a:pt x="0" y="5442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3745743" y="6110155"/>
            <a:ext cx="3260407" cy="323190"/>
          </a:xfrm>
          <a:prstGeom prst="rect">
            <a:avLst/>
          </a:prstGeom>
        </p:spPr>
        <p:txBody>
          <a:bodyPr anchor="t" rtlCol="false" tIns="0" lIns="0" bIns="0" rIns="0">
            <a:spAutoFit/>
          </a:bodyPr>
          <a:lstStyle/>
          <a:p>
            <a:pPr algn="ctr">
              <a:lnSpc>
                <a:spcPts val="2593"/>
              </a:lnSpc>
            </a:pPr>
            <a:r>
              <a:rPr lang="en-US" sz="2125" spc="252">
                <a:solidFill>
                  <a:srgbClr val="FFFFFF"/>
                </a:solidFill>
                <a:latin typeface="ヒカリ角ゴ condensed Bold"/>
              </a:rPr>
              <a:t>Output</a:t>
            </a:r>
          </a:p>
        </p:txBody>
      </p:sp>
      <p:sp>
        <p:nvSpPr>
          <p:cNvPr name="TextBox 30" id="30"/>
          <p:cNvSpPr txBox="true"/>
          <p:nvPr/>
        </p:nvSpPr>
        <p:spPr>
          <a:xfrm rot="0">
            <a:off x="902388" y="272095"/>
            <a:ext cx="390227"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3</a:t>
            </a:r>
          </a:p>
        </p:txBody>
      </p:sp>
      <p:sp>
        <p:nvSpPr>
          <p:cNvPr name="TextBox 31" id="31"/>
          <p:cNvSpPr txBox="true"/>
          <p:nvPr/>
        </p:nvSpPr>
        <p:spPr>
          <a:xfrm rot="0">
            <a:off x="1078452" y="8557881"/>
            <a:ext cx="9556860" cy="1408214"/>
          </a:xfrm>
          <a:prstGeom prst="rect">
            <a:avLst/>
          </a:prstGeom>
        </p:spPr>
        <p:txBody>
          <a:bodyPr anchor="t" rtlCol="false" tIns="0" lIns="0" bIns="0" rIns="0">
            <a:spAutoFit/>
          </a:bodyPr>
          <a:lstStyle/>
          <a:p>
            <a:pPr>
              <a:lnSpc>
                <a:spcPts val="3756"/>
              </a:lnSpc>
            </a:pPr>
            <a:r>
              <a:rPr lang="en-US" sz="2683" spc="96">
                <a:solidFill>
                  <a:srgbClr val="FFFFFF"/>
                </a:solidFill>
                <a:latin typeface="ヒカリ角ゴ condensed"/>
              </a:rPr>
              <a:t>Assume that the first menu item is the menu ordered by the customer on the first visit. It is obtained that A bought sushi and curry, B bought curry, and C bought ramen.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4912"/>
        </a:solidFill>
      </p:bgPr>
    </p:bg>
    <p:spTree>
      <p:nvGrpSpPr>
        <p:cNvPr id="1" name=""/>
        <p:cNvGrpSpPr/>
        <p:nvPr/>
      </p:nvGrpSpPr>
      <p:grpSpPr>
        <a:xfrm>
          <a:off x="0" y="0"/>
          <a:ext cx="0" cy="0"/>
          <a:chOff x="0" y="0"/>
          <a:chExt cx="0" cy="0"/>
        </a:xfrm>
      </p:grpSpPr>
      <p:grpSp>
        <p:nvGrpSpPr>
          <p:cNvPr name="Group 2" id="2"/>
          <p:cNvGrpSpPr/>
          <p:nvPr/>
        </p:nvGrpSpPr>
        <p:grpSpPr>
          <a:xfrm rot="0">
            <a:off x="9839441" y="458464"/>
            <a:ext cx="8188929" cy="9370072"/>
            <a:chOff x="0" y="0"/>
            <a:chExt cx="2156755" cy="2467838"/>
          </a:xfrm>
        </p:grpSpPr>
        <p:sp>
          <p:nvSpPr>
            <p:cNvPr name="Freeform 3" id="3"/>
            <p:cNvSpPr/>
            <p:nvPr/>
          </p:nvSpPr>
          <p:spPr>
            <a:xfrm flipH="false" flipV="false" rot="0">
              <a:off x="0" y="0"/>
              <a:ext cx="2156755" cy="2467838"/>
            </a:xfrm>
            <a:custGeom>
              <a:avLst/>
              <a:gdLst/>
              <a:ahLst/>
              <a:cxnLst/>
              <a:rect r="r" b="b" t="t" l="l"/>
              <a:pathLst>
                <a:path h="2467838" w="2156755">
                  <a:moveTo>
                    <a:pt x="0" y="0"/>
                  </a:moveTo>
                  <a:lnTo>
                    <a:pt x="2156755" y="0"/>
                  </a:lnTo>
                  <a:lnTo>
                    <a:pt x="2156755" y="2467838"/>
                  </a:lnTo>
                  <a:lnTo>
                    <a:pt x="0" y="2467838"/>
                  </a:lnTo>
                  <a:close/>
                </a:path>
              </a:pathLst>
            </a:custGeom>
            <a:solidFill>
              <a:srgbClr val="000000">
                <a:alpha val="0"/>
              </a:srgbClr>
            </a:solidFill>
            <a:ln w="209550" cap="sq">
              <a:solidFill>
                <a:srgbClr val="F64912"/>
              </a:solidFill>
              <a:prstDash val="solid"/>
              <a:miter/>
            </a:ln>
          </p:spPr>
        </p:sp>
        <p:sp>
          <p:nvSpPr>
            <p:cNvPr name="TextBox 4" id="4"/>
            <p:cNvSpPr txBox="true"/>
            <p:nvPr/>
          </p:nvSpPr>
          <p:spPr>
            <a:xfrm>
              <a:off x="0" y="-47625"/>
              <a:ext cx="2156755" cy="25154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702472" y="2022825"/>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grpSp>
        <p:nvGrpSpPr>
          <p:cNvPr name="Group 6" id="6"/>
          <p:cNvGrpSpPr/>
          <p:nvPr/>
        </p:nvGrpSpPr>
        <p:grpSpPr>
          <a:xfrm rot="0">
            <a:off x="639440" y="-703800"/>
            <a:ext cx="916123" cy="2377666"/>
            <a:chOff x="0" y="0"/>
            <a:chExt cx="241283" cy="626216"/>
          </a:xfrm>
        </p:grpSpPr>
        <p:sp>
          <p:nvSpPr>
            <p:cNvPr name="Freeform 7" id="7"/>
            <p:cNvSpPr/>
            <p:nvPr/>
          </p:nvSpPr>
          <p:spPr>
            <a:xfrm flipH="false" flipV="false" rot="0">
              <a:off x="0" y="0"/>
              <a:ext cx="241284" cy="626216"/>
            </a:xfrm>
            <a:custGeom>
              <a:avLst/>
              <a:gdLst/>
              <a:ahLst/>
              <a:cxnLst/>
              <a:rect r="r" b="b" t="t" l="l"/>
              <a:pathLst>
                <a:path h="626216" w="241284">
                  <a:moveTo>
                    <a:pt x="0" y="0"/>
                  </a:moveTo>
                  <a:lnTo>
                    <a:pt x="241284" y="0"/>
                  </a:lnTo>
                  <a:lnTo>
                    <a:pt x="241284" y="626216"/>
                  </a:lnTo>
                  <a:lnTo>
                    <a:pt x="0" y="626216"/>
                  </a:lnTo>
                  <a:close/>
                </a:path>
              </a:pathLst>
            </a:custGeom>
            <a:solidFill>
              <a:srgbClr val="100C0C"/>
            </a:solidFill>
          </p:spPr>
        </p:sp>
        <p:sp>
          <p:nvSpPr>
            <p:cNvPr name="TextBox 8" id="8"/>
            <p:cNvSpPr txBox="true"/>
            <p:nvPr/>
          </p:nvSpPr>
          <p:spPr>
            <a:xfrm>
              <a:off x="0" y="-47625"/>
              <a:ext cx="241283" cy="673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true" rot="-10800000">
            <a:off x="323345" y="8848683"/>
            <a:ext cx="442863" cy="979853"/>
          </a:xfrm>
          <a:custGeom>
            <a:avLst/>
            <a:gdLst/>
            <a:ahLst/>
            <a:cxnLst/>
            <a:rect r="r" b="b" t="t" l="l"/>
            <a:pathLst>
              <a:path h="979853" w="442863">
                <a:moveTo>
                  <a:pt x="0" y="979853"/>
                </a:moveTo>
                <a:lnTo>
                  <a:pt x="442863" y="979853"/>
                </a:lnTo>
                <a:lnTo>
                  <a:pt x="442863" y="0"/>
                </a:lnTo>
                <a:lnTo>
                  <a:pt x="0" y="0"/>
                </a:lnTo>
                <a:lnTo>
                  <a:pt x="0" y="979853"/>
                </a:lnTo>
                <a:close/>
              </a:path>
            </a:pathLst>
          </a:custGeom>
          <a:blipFill>
            <a:blip r:embed="rId4">
              <a:extLst>
                <a:ext uri="{96DAC541-7B7A-43D3-8B79-37D633B846F1}">
                  <asvg:svgBlip xmlns:asvg="http://schemas.microsoft.com/office/drawing/2016/SVG/main" r:embed="rId5"/>
                </a:ext>
              </a:extLst>
            </a:blip>
            <a:stretch>
              <a:fillRect l="0" t="0" r="-3462" b="-67754"/>
            </a:stretch>
          </a:blipFill>
        </p:spPr>
      </p:sp>
      <p:grpSp>
        <p:nvGrpSpPr>
          <p:cNvPr name="Group 10" id="10"/>
          <p:cNvGrpSpPr/>
          <p:nvPr/>
        </p:nvGrpSpPr>
        <p:grpSpPr>
          <a:xfrm rot="0">
            <a:off x="10701987" y="-238745"/>
            <a:ext cx="8647777" cy="10814663"/>
            <a:chOff x="0" y="0"/>
            <a:chExt cx="2277604" cy="2848306"/>
          </a:xfrm>
        </p:grpSpPr>
        <p:sp>
          <p:nvSpPr>
            <p:cNvPr name="Freeform 11" id="11"/>
            <p:cNvSpPr/>
            <p:nvPr/>
          </p:nvSpPr>
          <p:spPr>
            <a:xfrm flipH="false" flipV="false" rot="0">
              <a:off x="0" y="0"/>
              <a:ext cx="2277604" cy="2848306"/>
            </a:xfrm>
            <a:custGeom>
              <a:avLst/>
              <a:gdLst/>
              <a:ahLst/>
              <a:cxnLst/>
              <a:rect r="r" b="b" t="t" l="l"/>
              <a:pathLst>
                <a:path h="2848306" w="2277604">
                  <a:moveTo>
                    <a:pt x="0" y="0"/>
                  </a:moveTo>
                  <a:lnTo>
                    <a:pt x="2277604" y="0"/>
                  </a:lnTo>
                  <a:lnTo>
                    <a:pt x="2277604" y="2848306"/>
                  </a:lnTo>
                  <a:lnTo>
                    <a:pt x="0" y="2848306"/>
                  </a:lnTo>
                  <a:close/>
                </a:path>
              </a:pathLst>
            </a:custGeom>
            <a:solidFill>
              <a:srgbClr val="100C0C"/>
            </a:solidFill>
          </p:spPr>
        </p:sp>
        <p:sp>
          <p:nvSpPr>
            <p:cNvPr name="TextBox 12" id="12"/>
            <p:cNvSpPr txBox="true"/>
            <p:nvPr/>
          </p:nvSpPr>
          <p:spPr>
            <a:xfrm>
              <a:off x="0" y="-47625"/>
              <a:ext cx="2277604" cy="289593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7438092" y="383534"/>
            <a:ext cx="634682" cy="645166"/>
          </a:xfrm>
          <a:custGeom>
            <a:avLst/>
            <a:gdLst/>
            <a:ahLst/>
            <a:cxnLst/>
            <a:rect r="r" b="b" t="t" l="l"/>
            <a:pathLst>
              <a:path h="645166" w="634682">
                <a:moveTo>
                  <a:pt x="0" y="0"/>
                </a:moveTo>
                <a:lnTo>
                  <a:pt x="634682" y="0"/>
                </a:lnTo>
                <a:lnTo>
                  <a:pt x="634682" y="645166"/>
                </a:lnTo>
                <a:lnTo>
                  <a:pt x="0" y="6451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56978" y="1302228"/>
            <a:ext cx="8188929" cy="8392958"/>
            <a:chOff x="0" y="0"/>
            <a:chExt cx="2156755" cy="2210491"/>
          </a:xfrm>
        </p:grpSpPr>
        <p:sp>
          <p:nvSpPr>
            <p:cNvPr name="Freeform 15" id="15"/>
            <p:cNvSpPr/>
            <p:nvPr/>
          </p:nvSpPr>
          <p:spPr>
            <a:xfrm flipH="false" flipV="false" rot="0">
              <a:off x="0" y="0"/>
              <a:ext cx="2156755" cy="2210491"/>
            </a:xfrm>
            <a:custGeom>
              <a:avLst/>
              <a:gdLst/>
              <a:ahLst/>
              <a:cxnLst/>
              <a:rect r="r" b="b" t="t" l="l"/>
              <a:pathLst>
                <a:path h="2210491" w="2156755">
                  <a:moveTo>
                    <a:pt x="0" y="0"/>
                  </a:moveTo>
                  <a:lnTo>
                    <a:pt x="2156755" y="0"/>
                  </a:lnTo>
                  <a:lnTo>
                    <a:pt x="2156755" y="2210491"/>
                  </a:lnTo>
                  <a:lnTo>
                    <a:pt x="0" y="2210491"/>
                  </a:lnTo>
                  <a:close/>
                </a:path>
              </a:pathLst>
            </a:custGeom>
            <a:solidFill>
              <a:srgbClr val="000000">
                <a:alpha val="0"/>
              </a:srgbClr>
            </a:solidFill>
            <a:ln w="209550" cap="sq">
              <a:solidFill>
                <a:srgbClr val="F64912"/>
              </a:solidFill>
              <a:prstDash val="solid"/>
              <a:miter/>
            </a:ln>
          </p:spPr>
        </p:sp>
        <p:sp>
          <p:nvSpPr>
            <p:cNvPr name="TextBox 16" id="16"/>
            <p:cNvSpPr txBox="true"/>
            <p:nvPr/>
          </p:nvSpPr>
          <p:spPr>
            <a:xfrm>
              <a:off x="0" y="-47625"/>
              <a:ext cx="2156755" cy="225811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720528" y="8555393"/>
            <a:ext cx="442863" cy="979853"/>
          </a:xfrm>
          <a:custGeom>
            <a:avLst/>
            <a:gdLst/>
            <a:ahLst/>
            <a:cxnLst/>
            <a:rect r="r" b="b" t="t" l="l"/>
            <a:pathLst>
              <a:path h="979853" w="442863">
                <a:moveTo>
                  <a:pt x="0" y="0"/>
                </a:moveTo>
                <a:lnTo>
                  <a:pt x="442862" y="0"/>
                </a:lnTo>
                <a:lnTo>
                  <a:pt x="442862" y="979853"/>
                </a:lnTo>
                <a:lnTo>
                  <a:pt x="0" y="979853"/>
                </a:lnTo>
                <a:lnTo>
                  <a:pt x="0" y="0"/>
                </a:lnTo>
                <a:close/>
              </a:path>
            </a:pathLst>
          </a:custGeom>
          <a:blipFill>
            <a:blip r:embed="rId2">
              <a:extLst>
                <a:ext uri="{96DAC541-7B7A-43D3-8B79-37D633B846F1}">
                  <asvg:svgBlip xmlns:asvg="http://schemas.microsoft.com/office/drawing/2016/SVG/main" r:embed="rId3"/>
                </a:ext>
              </a:extLst>
            </a:blip>
            <a:stretch>
              <a:fillRect l="0" t="0" r="-3462" b="-67754"/>
            </a:stretch>
          </a:blipFill>
        </p:spPr>
      </p:sp>
      <p:sp>
        <p:nvSpPr>
          <p:cNvPr name="Freeform 18" id="18"/>
          <p:cNvSpPr/>
          <p:nvPr/>
        </p:nvSpPr>
        <p:spPr>
          <a:xfrm flipH="false" flipV="false" rot="0">
            <a:off x="11272049" y="4090446"/>
            <a:ext cx="5920576" cy="4114800"/>
          </a:xfrm>
          <a:custGeom>
            <a:avLst/>
            <a:gdLst/>
            <a:ahLst/>
            <a:cxnLst/>
            <a:rect r="r" b="b" t="t" l="l"/>
            <a:pathLst>
              <a:path h="4114800" w="5920576">
                <a:moveTo>
                  <a:pt x="0" y="0"/>
                </a:moveTo>
                <a:lnTo>
                  <a:pt x="5920576" y="0"/>
                </a:lnTo>
                <a:lnTo>
                  <a:pt x="59205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243602" y="6675739"/>
            <a:ext cx="6046173" cy="1237356"/>
          </a:xfrm>
          <a:custGeom>
            <a:avLst/>
            <a:gdLst/>
            <a:ahLst/>
            <a:cxnLst/>
            <a:rect r="r" b="b" t="t" l="l"/>
            <a:pathLst>
              <a:path h="1237356" w="6046173">
                <a:moveTo>
                  <a:pt x="0" y="0"/>
                </a:moveTo>
                <a:lnTo>
                  <a:pt x="6046173" y="0"/>
                </a:lnTo>
                <a:lnTo>
                  <a:pt x="6046173" y="1237357"/>
                </a:lnTo>
                <a:lnTo>
                  <a:pt x="0" y="1237357"/>
                </a:lnTo>
                <a:lnTo>
                  <a:pt x="0" y="0"/>
                </a:lnTo>
                <a:close/>
              </a:path>
            </a:pathLst>
          </a:custGeom>
          <a:blipFill>
            <a:blip r:embed="rId10"/>
            <a:stretch>
              <a:fillRect l="0" t="0" r="0" b="0"/>
            </a:stretch>
          </a:blipFill>
        </p:spPr>
      </p:sp>
      <p:sp>
        <p:nvSpPr>
          <p:cNvPr name="Freeform 20" id="20"/>
          <p:cNvSpPr/>
          <p:nvPr/>
        </p:nvSpPr>
        <p:spPr>
          <a:xfrm flipH="false" flipV="false" rot="0">
            <a:off x="323345" y="3311994"/>
            <a:ext cx="9975470" cy="2963235"/>
          </a:xfrm>
          <a:custGeom>
            <a:avLst/>
            <a:gdLst/>
            <a:ahLst/>
            <a:cxnLst/>
            <a:rect r="r" b="b" t="t" l="l"/>
            <a:pathLst>
              <a:path h="2963235" w="9975470">
                <a:moveTo>
                  <a:pt x="0" y="0"/>
                </a:moveTo>
                <a:lnTo>
                  <a:pt x="9975470" y="0"/>
                </a:lnTo>
                <a:lnTo>
                  <a:pt x="9975470" y="2963234"/>
                </a:lnTo>
                <a:lnTo>
                  <a:pt x="0" y="2963234"/>
                </a:lnTo>
                <a:lnTo>
                  <a:pt x="0" y="0"/>
                </a:lnTo>
                <a:close/>
              </a:path>
            </a:pathLst>
          </a:custGeom>
          <a:blipFill>
            <a:blip r:embed="rId11"/>
            <a:stretch>
              <a:fillRect l="0" t="0" r="0" b="0"/>
            </a:stretch>
          </a:blipFill>
        </p:spPr>
      </p:sp>
      <p:sp>
        <p:nvSpPr>
          <p:cNvPr name="Freeform 21" id="21"/>
          <p:cNvSpPr/>
          <p:nvPr/>
        </p:nvSpPr>
        <p:spPr>
          <a:xfrm flipH="false" flipV="false" rot="0">
            <a:off x="3981506" y="2805686"/>
            <a:ext cx="2112639" cy="599461"/>
          </a:xfrm>
          <a:custGeom>
            <a:avLst/>
            <a:gdLst/>
            <a:ahLst/>
            <a:cxnLst/>
            <a:rect r="r" b="b" t="t" l="l"/>
            <a:pathLst>
              <a:path h="599461" w="2112639">
                <a:moveTo>
                  <a:pt x="0" y="0"/>
                </a:moveTo>
                <a:lnTo>
                  <a:pt x="2112639" y="0"/>
                </a:lnTo>
                <a:lnTo>
                  <a:pt x="2112639" y="599462"/>
                </a:lnTo>
                <a:lnTo>
                  <a:pt x="0" y="5994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458703" y="6141878"/>
            <a:ext cx="2112639" cy="599461"/>
          </a:xfrm>
          <a:custGeom>
            <a:avLst/>
            <a:gdLst/>
            <a:ahLst/>
            <a:cxnLst/>
            <a:rect r="r" b="b" t="t" l="l"/>
            <a:pathLst>
              <a:path h="599461" w="2112639">
                <a:moveTo>
                  <a:pt x="0" y="0"/>
                </a:moveTo>
                <a:lnTo>
                  <a:pt x="2112639" y="0"/>
                </a:lnTo>
                <a:lnTo>
                  <a:pt x="2112639" y="599462"/>
                </a:lnTo>
                <a:lnTo>
                  <a:pt x="0" y="5994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3242110" y="2955990"/>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Query</a:t>
            </a:r>
          </a:p>
        </p:txBody>
      </p:sp>
      <p:sp>
        <p:nvSpPr>
          <p:cNvPr name="TextBox 24" id="24"/>
          <p:cNvSpPr txBox="true"/>
          <p:nvPr/>
        </p:nvSpPr>
        <p:spPr>
          <a:xfrm rot="0">
            <a:off x="13149585" y="483182"/>
            <a:ext cx="4037887" cy="398244"/>
          </a:xfrm>
          <a:prstGeom prst="rect">
            <a:avLst/>
          </a:prstGeom>
        </p:spPr>
        <p:txBody>
          <a:bodyPr anchor="t" rtlCol="false" tIns="0" lIns="0" bIns="0" rIns="0">
            <a:spAutoFit/>
          </a:bodyPr>
          <a:lstStyle/>
          <a:p>
            <a:pPr algn="r">
              <a:lnSpc>
                <a:spcPts val="3249"/>
              </a:lnSpc>
              <a:spcBef>
                <a:spcPct val="0"/>
              </a:spcBef>
            </a:pPr>
            <a:r>
              <a:rPr lang="en-US" sz="2321">
                <a:solidFill>
                  <a:srgbClr val="FFFFFF"/>
                </a:solidFill>
                <a:latin typeface="Montserrat Italics"/>
              </a:rPr>
              <a:t>DANNY’S DINNER</a:t>
            </a:r>
          </a:p>
        </p:txBody>
      </p:sp>
      <p:sp>
        <p:nvSpPr>
          <p:cNvPr name="TextBox 25" id="25"/>
          <p:cNvSpPr txBox="true"/>
          <p:nvPr/>
        </p:nvSpPr>
        <p:spPr>
          <a:xfrm rot="0">
            <a:off x="9556978" y="1977455"/>
            <a:ext cx="8748629" cy="704407"/>
          </a:xfrm>
          <a:prstGeom prst="rect">
            <a:avLst/>
          </a:prstGeom>
        </p:spPr>
        <p:txBody>
          <a:bodyPr anchor="t" rtlCol="false" tIns="0" lIns="0" bIns="0" rIns="0">
            <a:spAutoFit/>
          </a:bodyPr>
          <a:lstStyle/>
          <a:p>
            <a:pPr algn="ctr">
              <a:lnSpc>
                <a:spcPts val="5799"/>
              </a:lnSpc>
            </a:pPr>
            <a:r>
              <a:rPr lang="en-US" sz="4142" spc="149" u="sng">
                <a:solidFill>
                  <a:srgbClr val="FFFFFF"/>
                </a:solidFill>
                <a:latin typeface="ヒカリ角ゴ condensed Bold"/>
              </a:rPr>
              <a:t>Actionable Insight</a:t>
            </a:r>
          </a:p>
        </p:txBody>
      </p:sp>
      <p:sp>
        <p:nvSpPr>
          <p:cNvPr name="TextBox 26" id="26"/>
          <p:cNvSpPr txBox="true"/>
          <p:nvPr/>
        </p:nvSpPr>
        <p:spPr>
          <a:xfrm rot="0">
            <a:off x="1954072" y="169226"/>
            <a:ext cx="8280146" cy="1823450"/>
          </a:xfrm>
          <a:prstGeom prst="rect">
            <a:avLst/>
          </a:prstGeom>
        </p:spPr>
        <p:txBody>
          <a:bodyPr anchor="t" rtlCol="false" tIns="0" lIns="0" bIns="0" rIns="0">
            <a:spAutoFit/>
          </a:bodyPr>
          <a:lstStyle/>
          <a:p>
            <a:pPr>
              <a:lnSpc>
                <a:spcPts val="4803"/>
              </a:lnSpc>
            </a:pPr>
            <a:r>
              <a:rPr lang="en-US" sz="3842" spc="138">
                <a:solidFill>
                  <a:srgbClr val="FFFFFF"/>
                </a:solidFill>
                <a:latin typeface="ヒカリ角ゴ condensed"/>
              </a:rPr>
              <a:t>What is the most purchased item on the menu and how many times was it purchased by all customers?</a:t>
            </a:r>
          </a:p>
        </p:txBody>
      </p:sp>
      <p:sp>
        <p:nvSpPr>
          <p:cNvPr name="TextBox 27" id="27"/>
          <p:cNvSpPr txBox="true"/>
          <p:nvPr/>
        </p:nvSpPr>
        <p:spPr>
          <a:xfrm rot="0">
            <a:off x="10987018" y="3045876"/>
            <a:ext cx="6490638" cy="585888"/>
          </a:xfrm>
          <a:prstGeom prst="rect">
            <a:avLst/>
          </a:prstGeom>
        </p:spPr>
        <p:txBody>
          <a:bodyPr anchor="t" rtlCol="false" tIns="0" lIns="0" bIns="0" rIns="0">
            <a:spAutoFit/>
          </a:bodyPr>
          <a:lstStyle/>
          <a:p>
            <a:pPr algn="ctr">
              <a:lnSpc>
                <a:spcPts val="2356"/>
              </a:lnSpc>
            </a:pPr>
            <a:r>
              <a:rPr lang="en-US" sz="1683">
                <a:solidFill>
                  <a:srgbClr val="FFFFFF"/>
                </a:solidFill>
                <a:latin typeface="Canva Sans"/>
              </a:rPr>
              <a:t>Here are the actions Danny can consider based on the analysis of the most purchased menu items.</a:t>
            </a:r>
          </a:p>
        </p:txBody>
      </p:sp>
      <p:sp>
        <p:nvSpPr>
          <p:cNvPr name="TextBox 28" id="28"/>
          <p:cNvSpPr txBox="true"/>
          <p:nvPr/>
        </p:nvSpPr>
        <p:spPr>
          <a:xfrm rot="0">
            <a:off x="12019153" y="4485406"/>
            <a:ext cx="4845429" cy="3251603"/>
          </a:xfrm>
          <a:prstGeom prst="rect">
            <a:avLst/>
          </a:prstGeom>
        </p:spPr>
        <p:txBody>
          <a:bodyPr anchor="t" rtlCol="false" tIns="0" lIns="0" bIns="0" rIns="0">
            <a:spAutoFit/>
          </a:bodyPr>
          <a:lstStyle/>
          <a:p>
            <a:pPr marL="505472" indent="-252736" lvl="1">
              <a:lnSpc>
                <a:spcPts val="2856"/>
              </a:lnSpc>
              <a:buFont typeface="Arial"/>
              <a:buChar char="•"/>
            </a:pPr>
            <a:r>
              <a:rPr lang="en-US" sz="2341" spc="278">
                <a:solidFill>
                  <a:srgbClr val="000000"/>
                </a:solidFill>
                <a:latin typeface="ヒカリ角ゴ condensed"/>
              </a:rPr>
              <a:t>if it is assumed that the most purchased menu is the most favorite menu, then danny can emphasize ramen products are the superior menu of his restaurant and provide attractive offers for every ramen purchase.</a:t>
            </a:r>
          </a:p>
        </p:txBody>
      </p:sp>
      <p:sp>
        <p:nvSpPr>
          <p:cNvPr name="TextBox 29" id="29"/>
          <p:cNvSpPr txBox="true"/>
          <p:nvPr/>
        </p:nvSpPr>
        <p:spPr>
          <a:xfrm rot="0">
            <a:off x="3719307" y="6292183"/>
            <a:ext cx="3591431" cy="356003"/>
          </a:xfrm>
          <a:prstGeom prst="rect">
            <a:avLst/>
          </a:prstGeom>
        </p:spPr>
        <p:txBody>
          <a:bodyPr anchor="t" rtlCol="false" tIns="0" lIns="0" bIns="0" rIns="0">
            <a:spAutoFit/>
          </a:bodyPr>
          <a:lstStyle/>
          <a:p>
            <a:pPr algn="ctr">
              <a:lnSpc>
                <a:spcPts val="2856"/>
              </a:lnSpc>
            </a:pPr>
            <a:r>
              <a:rPr lang="en-US" sz="2341" spc="278">
                <a:solidFill>
                  <a:srgbClr val="FFFFFF"/>
                </a:solidFill>
                <a:latin typeface="ヒカリ角ゴ condensed Bold"/>
              </a:rPr>
              <a:t>Output</a:t>
            </a:r>
          </a:p>
        </p:txBody>
      </p:sp>
      <p:sp>
        <p:nvSpPr>
          <p:cNvPr name="TextBox 30" id="30"/>
          <p:cNvSpPr txBox="true"/>
          <p:nvPr/>
        </p:nvSpPr>
        <p:spPr>
          <a:xfrm rot="0">
            <a:off x="892045" y="288284"/>
            <a:ext cx="410914" cy="887095"/>
          </a:xfrm>
          <a:prstGeom prst="rect">
            <a:avLst/>
          </a:prstGeom>
        </p:spPr>
        <p:txBody>
          <a:bodyPr anchor="t" rtlCol="false" tIns="0" lIns="0" bIns="0" rIns="0">
            <a:spAutoFit/>
          </a:bodyPr>
          <a:lstStyle/>
          <a:p>
            <a:pPr algn="ctr">
              <a:lnSpc>
                <a:spcPts val="7279"/>
              </a:lnSpc>
            </a:pPr>
            <a:r>
              <a:rPr lang="en-US" sz="5199">
                <a:solidFill>
                  <a:srgbClr val="FF926E"/>
                </a:solidFill>
                <a:latin typeface="Canva Sans Bold"/>
              </a:rPr>
              <a:t>4</a:t>
            </a:r>
          </a:p>
        </p:txBody>
      </p:sp>
      <p:sp>
        <p:nvSpPr>
          <p:cNvPr name="TextBox 31" id="31"/>
          <p:cNvSpPr txBox="true"/>
          <p:nvPr/>
        </p:nvSpPr>
        <p:spPr>
          <a:xfrm rot="0">
            <a:off x="1082661" y="8713196"/>
            <a:ext cx="8883773" cy="931964"/>
          </a:xfrm>
          <a:prstGeom prst="rect">
            <a:avLst/>
          </a:prstGeom>
        </p:spPr>
        <p:txBody>
          <a:bodyPr anchor="t" rtlCol="false" tIns="0" lIns="0" bIns="0" rIns="0">
            <a:spAutoFit/>
          </a:bodyPr>
          <a:lstStyle/>
          <a:p>
            <a:pPr>
              <a:lnSpc>
                <a:spcPts val="3756"/>
              </a:lnSpc>
            </a:pPr>
            <a:r>
              <a:rPr lang="en-US" sz="2683" spc="96">
                <a:solidFill>
                  <a:srgbClr val="FFFFFF"/>
                </a:solidFill>
                <a:latin typeface="ヒカリ角ゴ condensed"/>
              </a:rPr>
              <a:t>It can be seen that ramen is the most ordered menu, with a total of 8 orders.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DAF71QPgnLE</dc:identifier>
  <dcterms:modified xsi:type="dcterms:W3CDTF">2011-08-01T06:04:30Z</dcterms:modified>
  <cp:revision>1</cp:revision>
  <dc:title>febi's project [DD]</dc:title>
</cp:coreProperties>
</file>